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8" r:id="rId2"/>
  </p:sldMasterIdLst>
  <p:notesMasterIdLst>
    <p:notesMasterId r:id="rId100"/>
  </p:notesMasterIdLst>
  <p:handoutMasterIdLst>
    <p:handoutMasterId r:id="rId101"/>
  </p:handoutMasterIdLst>
  <p:sldIdLst>
    <p:sldId id="256" r:id="rId3"/>
    <p:sldId id="462" r:id="rId4"/>
    <p:sldId id="330" r:id="rId5"/>
    <p:sldId id="557" r:id="rId6"/>
    <p:sldId id="558" r:id="rId7"/>
    <p:sldId id="594" r:id="rId8"/>
    <p:sldId id="599" r:id="rId9"/>
    <p:sldId id="628" r:id="rId10"/>
    <p:sldId id="630" r:id="rId11"/>
    <p:sldId id="631" r:id="rId12"/>
    <p:sldId id="634" r:id="rId13"/>
    <p:sldId id="635" r:id="rId14"/>
    <p:sldId id="615" r:id="rId15"/>
    <p:sldId id="637" r:id="rId16"/>
    <p:sldId id="546" r:id="rId17"/>
    <p:sldId id="642" r:id="rId18"/>
    <p:sldId id="651" r:id="rId19"/>
    <p:sldId id="652" r:id="rId20"/>
    <p:sldId id="653" r:id="rId21"/>
    <p:sldId id="654" r:id="rId22"/>
    <p:sldId id="655" r:id="rId23"/>
    <p:sldId id="656" r:id="rId24"/>
    <p:sldId id="657" r:id="rId25"/>
    <p:sldId id="658" r:id="rId26"/>
    <p:sldId id="274" r:id="rId27"/>
    <p:sldId id="277" r:id="rId28"/>
    <p:sldId id="660" r:id="rId29"/>
    <p:sldId id="263" r:id="rId30"/>
    <p:sldId id="661" r:id="rId31"/>
    <p:sldId id="659" r:id="rId32"/>
    <p:sldId id="638" r:id="rId33"/>
    <p:sldId id="662" r:id="rId34"/>
    <p:sldId id="663" r:id="rId35"/>
    <p:sldId id="640" r:id="rId36"/>
    <p:sldId id="664" r:id="rId37"/>
    <p:sldId id="671" r:id="rId38"/>
    <p:sldId id="665" r:id="rId39"/>
    <p:sldId id="667" r:id="rId40"/>
    <p:sldId id="668" r:id="rId41"/>
    <p:sldId id="669" r:id="rId42"/>
    <p:sldId id="670" r:id="rId43"/>
    <p:sldId id="675" r:id="rId44"/>
    <p:sldId id="641" r:id="rId45"/>
    <p:sldId id="672" r:id="rId46"/>
    <p:sldId id="674" r:id="rId47"/>
    <p:sldId id="673" r:id="rId48"/>
    <p:sldId id="678" r:id="rId49"/>
    <p:sldId id="677" r:id="rId50"/>
    <p:sldId id="676" r:id="rId51"/>
    <p:sldId id="679" r:id="rId52"/>
    <p:sldId id="680" r:id="rId53"/>
    <p:sldId id="681" r:id="rId54"/>
    <p:sldId id="683" r:id="rId55"/>
    <p:sldId id="684" r:id="rId56"/>
    <p:sldId id="682" r:id="rId57"/>
    <p:sldId id="686" r:id="rId58"/>
    <p:sldId id="639" r:id="rId59"/>
    <p:sldId id="687" r:id="rId60"/>
    <p:sldId id="688" r:id="rId61"/>
    <p:sldId id="690" r:id="rId62"/>
    <p:sldId id="691" r:id="rId63"/>
    <p:sldId id="692" r:id="rId64"/>
    <p:sldId id="693" r:id="rId65"/>
    <p:sldId id="694" r:id="rId66"/>
    <p:sldId id="695" r:id="rId67"/>
    <p:sldId id="696" r:id="rId68"/>
    <p:sldId id="703" r:id="rId69"/>
    <p:sldId id="697" r:id="rId70"/>
    <p:sldId id="278" r:id="rId71"/>
    <p:sldId id="281" r:id="rId72"/>
    <p:sldId id="282" r:id="rId73"/>
    <p:sldId id="283" r:id="rId74"/>
    <p:sldId id="284" r:id="rId75"/>
    <p:sldId id="285" r:id="rId76"/>
    <p:sldId id="286" r:id="rId77"/>
    <p:sldId id="287" r:id="rId78"/>
    <p:sldId id="288" r:id="rId79"/>
    <p:sldId id="289" r:id="rId80"/>
    <p:sldId id="290" r:id="rId81"/>
    <p:sldId id="291" r:id="rId82"/>
    <p:sldId id="293" r:id="rId83"/>
    <p:sldId id="699" r:id="rId84"/>
    <p:sldId id="698" r:id="rId85"/>
    <p:sldId id="700" r:id="rId86"/>
    <p:sldId id="260" r:id="rId87"/>
    <p:sldId id="704" r:id="rId88"/>
    <p:sldId id="266" r:id="rId89"/>
    <p:sldId id="267" r:id="rId90"/>
    <p:sldId id="268" r:id="rId91"/>
    <p:sldId id="705" r:id="rId92"/>
    <p:sldId id="269" r:id="rId93"/>
    <p:sldId id="270" r:id="rId94"/>
    <p:sldId id="271" r:id="rId95"/>
    <p:sldId id="273" r:id="rId96"/>
    <p:sldId id="701" r:id="rId97"/>
    <p:sldId id="707" r:id="rId98"/>
    <p:sldId id="702" r:id="rId9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h-Zion Porat" initials="NZP" lastIdx="2" clrIdx="0">
    <p:extLst>
      <p:ext uri="{19B8F6BF-5375-455C-9EA6-DF929625EA0E}">
        <p15:presenceInfo xmlns:p15="http://schemas.microsoft.com/office/powerpoint/2012/main" userId="S::navehp@campus.technion.ac.il::b25518d8-a02d-4513-a17e-06180e690f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EB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66" d="100"/>
          <a:sy n="66" d="100"/>
        </p:scale>
        <p:origin x="784" y="84"/>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901F81-D635-4D5B-A799-8FE19D2C02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06240FFC-4F1A-4D45-B792-D9A05AA9BD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1942FA-8387-4A30-B9F4-05DFC0745AA9}" type="datetimeFigureOut">
              <a:rPr lang="LID4096" smtClean="0"/>
              <a:t>07/18/2022</a:t>
            </a:fld>
            <a:endParaRPr lang="LID4096"/>
          </a:p>
        </p:txBody>
      </p:sp>
      <p:sp>
        <p:nvSpPr>
          <p:cNvPr id="4" name="Footer Placeholder 3">
            <a:extLst>
              <a:ext uri="{FF2B5EF4-FFF2-40B4-BE49-F238E27FC236}">
                <a16:creationId xmlns:a16="http://schemas.microsoft.com/office/drawing/2014/main" id="{6B0BFC5B-B4B9-4C46-9228-05EC201D24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DF9070A0-7F86-4360-BAB2-839BAB6603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D59CFD-A793-47E6-931D-BFE860B7F018}" type="slidenum">
              <a:rPr lang="LID4096" smtClean="0"/>
              <a:t>‹#›</a:t>
            </a:fld>
            <a:endParaRPr lang="LID4096"/>
          </a:p>
        </p:txBody>
      </p:sp>
    </p:spTree>
    <p:extLst>
      <p:ext uri="{BB962C8B-B14F-4D97-AF65-F5344CB8AC3E}">
        <p14:creationId xmlns:p14="http://schemas.microsoft.com/office/powerpoint/2010/main" val="41651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BB70A-6307-4757-AD04-F4CE4710ECBD}" type="datetimeFigureOut">
              <a:rPr lang="LID4096" smtClean="0"/>
              <a:t>07/18/2022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9436B-07F1-4C85-92E1-F2C8F7870552}" type="slidenum">
              <a:rPr lang="LID4096" smtClean="0"/>
              <a:t>‹#›</a:t>
            </a:fld>
            <a:endParaRPr lang="LID4096"/>
          </a:p>
        </p:txBody>
      </p:sp>
    </p:spTree>
    <p:extLst>
      <p:ext uri="{BB962C8B-B14F-4D97-AF65-F5344CB8AC3E}">
        <p14:creationId xmlns:p14="http://schemas.microsoft.com/office/powerpoint/2010/main" val="679352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09dc1ef96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109dc1ef96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0a2582208e_0_1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10a2582208e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0a2582208e_0_17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g10a2582208e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0a2582208e_0_175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10a2582208e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0a2582208e_0_17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g10a2582208e_0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0a2582208e_0_1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10a2582208e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0a2582208e_0_2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10a2582208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a2582208e_0_2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g10a2582208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0a2582208e_0_5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g10a2582208e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a2582208e_0_5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g10a2582208e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a2582208e_0_5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g10a2582208e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09dc1ef96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g109dc1ef96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a2582208e_0_5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g10a2582208e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821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a2582208e_0_5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g10a2582208e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4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dc1ef963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09dc1ef963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dc1ef963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09dc1ef963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45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dc1ef963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09dc1ef963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046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09dc1ef963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09dc1ef963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74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a2582208e_0_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10a2582208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a2582208e_0_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g10a2582208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a2582208e_0_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2" name="Google Shape;812;g10a2582208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27600" y="4211200"/>
            <a:ext cx="12319600" cy="2670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4936200" y="4111956"/>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1106000" y="1031000"/>
            <a:ext cx="9980000" cy="217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6667" b="1"/>
            </a:lvl1pPr>
            <a:lvl2pPr lvl="1" algn="ctr">
              <a:spcBef>
                <a:spcPts val="0"/>
              </a:spcBef>
              <a:spcAft>
                <a:spcPts val="0"/>
              </a:spcAft>
              <a:buSzPts val="5000"/>
              <a:buNone/>
              <a:defRPr sz="6667" b="1"/>
            </a:lvl2pPr>
            <a:lvl3pPr lvl="2" algn="ctr">
              <a:spcBef>
                <a:spcPts val="0"/>
              </a:spcBef>
              <a:spcAft>
                <a:spcPts val="0"/>
              </a:spcAft>
              <a:buSzPts val="5000"/>
              <a:buNone/>
              <a:defRPr sz="6667" b="1"/>
            </a:lvl3pPr>
            <a:lvl4pPr lvl="3" algn="ctr">
              <a:spcBef>
                <a:spcPts val="0"/>
              </a:spcBef>
              <a:spcAft>
                <a:spcPts val="0"/>
              </a:spcAft>
              <a:buSzPts val="5000"/>
              <a:buNone/>
              <a:defRPr sz="6667" b="1"/>
            </a:lvl4pPr>
            <a:lvl5pPr lvl="4" algn="ctr">
              <a:spcBef>
                <a:spcPts val="0"/>
              </a:spcBef>
              <a:spcAft>
                <a:spcPts val="0"/>
              </a:spcAft>
              <a:buSzPts val="5000"/>
              <a:buNone/>
              <a:defRPr sz="6667" b="1"/>
            </a:lvl5pPr>
            <a:lvl6pPr lvl="5" algn="ctr">
              <a:spcBef>
                <a:spcPts val="0"/>
              </a:spcBef>
              <a:spcAft>
                <a:spcPts val="0"/>
              </a:spcAft>
              <a:buSzPts val="5000"/>
              <a:buNone/>
              <a:defRPr sz="6667" b="1"/>
            </a:lvl6pPr>
            <a:lvl7pPr lvl="6" algn="ctr">
              <a:spcBef>
                <a:spcPts val="0"/>
              </a:spcBef>
              <a:spcAft>
                <a:spcPts val="0"/>
              </a:spcAft>
              <a:buSzPts val="5000"/>
              <a:buNone/>
              <a:defRPr sz="6667" b="1"/>
            </a:lvl7pPr>
            <a:lvl8pPr lvl="7" algn="ctr">
              <a:spcBef>
                <a:spcPts val="0"/>
              </a:spcBef>
              <a:spcAft>
                <a:spcPts val="0"/>
              </a:spcAft>
              <a:buSzPts val="5000"/>
              <a:buNone/>
              <a:defRPr sz="6667" b="1"/>
            </a:lvl8pPr>
            <a:lvl9pPr lvl="8" algn="ctr">
              <a:spcBef>
                <a:spcPts val="0"/>
              </a:spcBef>
              <a:spcAft>
                <a:spcPts val="0"/>
              </a:spcAft>
              <a:buSzPts val="5000"/>
              <a:buNone/>
              <a:defRPr sz="6667" b="1"/>
            </a:lvl9pPr>
          </a:lstStyle>
          <a:p>
            <a:r>
              <a:rPr lang="en-US"/>
              <a:t>Click to edit Master title style</a:t>
            </a:r>
            <a:endParaRPr/>
          </a:p>
        </p:txBody>
      </p:sp>
      <p:sp>
        <p:nvSpPr>
          <p:cNvPr id="12" name="Google Shape;12;p2"/>
          <p:cNvSpPr txBox="1">
            <a:spLocks noGrp="1"/>
          </p:cNvSpPr>
          <p:nvPr>
            <p:ph type="subTitle" idx="1"/>
          </p:nvPr>
        </p:nvSpPr>
        <p:spPr>
          <a:xfrm>
            <a:off x="4150167" y="4750467"/>
            <a:ext cx="3892000" cy="1592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5200"/>
              <a:buNone/>
              <a:defRPr sz="5333">
                <a:solidFill>
                  <a:schemeClr val="lt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75450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4"/>
        <p:cNvGrpSpPr/>
        <p:nvPr/>
      </p:nvGrpSpPr>
      <p:grpSpPr>
        <a:xfrm>
          <a:off x="0" y="0"/>
          <a:ext cx="0" cy="0"/>
          <a:chOff x="0" y="0"/>
          <a:chExt cx="0" cy="0"/>
        </a:xfrm>
      </p:grpSpPr>
      <p:sp>
        <p:nvSpPr>
          <p:cNvPr id="75" name="Google Shape;75;p14"/>
          <p:cNvSpPr/>
          <p:nvPr/>
        </p:nvSpPr>
        <p:spPr>
          <a:xfrm>
            <a:off x="8331200" y="-106400"/>
            <a:ext cx="3860800"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txBox="1">
            <a:spLocks noGrp="1"/>
          </p:cNvSpPr>
          <p:nvPr>
            <p:ph type="subTitle" idx="1"/>
          </p:nvPr>
        </p:nvSpPr>
        <p:spPr>
          <a:xfrm flipH="1">
            <a:off x="2126767" y="67"/>
            <a:ext cx="4322800" cy="6858000"/>
          </a:xfrm>
          <a:prstGeom prst="rect">
            <a:avLst/>
          </a:prstGeom>
        </p:spPr>
        <p:txBody>
          <a:bodyPr spcFirstLastPara="1" wrap="square" lIns="91425" tIns="91425" rIns="91425" bIns="91425" anchor="ctr" anchorCtr="0">
            <a:noAutofit/>
          </a:bodyPr>
          <a:lstStyle>
            <a:lvl1pPr marL="0" marR="0" lvl="0" indent="-169329" algn="r" rtl="0">
              <a:lnSpc>
                <a:spcPct val="115000"/>
              </a:lnSpc>
              <a:spcBef>
                <a:spcPts val="0"/>
              </a:spcBef>
              <a:spcAft>
                <a:spcPts val="0"/>
              </a:spcAft>
              <a:buClr>
                <a:schemeClr val="dk1"/>
              </a:buClr>
              <a:buSzPts val="2000"/>
              <a:buNone/>
              <a:defRPr sz="2667"/>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77" name="Google Shape;77;p14"/>
          <p:cNvSpPr txBox="1">
            <a:spLocks noGrp="1"/>
          </p:cNvSpPr>
          <p:nvPr>
            <p:ph type="title"/>
          </p:nvPr>
        </p:nvSpPr>
        <p:spPr>
          <a:xfrm flipH="1">
            <a:off x="8438000" y="2283000"/>
            <a:ext cx="2914000" cy="22920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
        <p:nvSpPr>
          <p:cNvPr id="78" name="Google Shape;78;p14"/>
          <p:cNvSpPr/>
          <p:nvPr/>
        </p:nvSpPr>
        <p:spPr>
          <a:xfrm rot="-5402642">
            <a:off x="7033809" y="3133300"/>
            <a:ext cx="520400" cy="1952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04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9"/>
        <p:cNvGrpSpPr/>
        <p:nvPr/>
      </p:nvGrpSpPr>
      <p:grpSpPr>
        <a:xfrm>
          <a:off x="0" y="0"/>
          <a:ext cx="0" cy="0"/>
          <a:chOff x="0" y="0"/>
          <a:chExt cx="0" cy="0"/>
        </a:xfrm>
      </p:grpSpPr>
      <p:sp>
        <p:nvSpPr>
          <p:cNvPr id="80" name="Google Shape;80;p15"/>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5"/>
          <p:cNvSpPr txBox="1">
            <a:spLocks noGrp="1"/>
          </p:cNvSpPr>
          <p:nvPr>
            <p:ph type="title"/>
          </p:nvPr>
        </p:nvSpPr>
        <p:spPr>
          <a:xfrm>
            <a:off x="839833" y="2283000"/>
            <a:ext cx="30192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
        <p:nvSpPr>
          <p:cNvPr id="82" name="Google Shape;82;p15"/>
          <p:cNvSpPr txBox="1">
            <a:spLocks noGrp="1"/>
          </p:cNvSpPr>
          <p:nvPr>
            <p:ph type="subTitle" idx="1"/>
          </p:nvPr>
        </p:nvSpPr>
        <p:spPr>
          <a:xfrm>
            <a:off x="5832167" y="531867"/>
            <a:ext cx="4735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83" name="Google Shape;83;p15"/>
          <p:cNvSpPr txBox="1">
            <a:spLocks noGrp="1"/>
          </p:cNvSpPr>
          <p:nvPr>
            <p:ph type="subTitle" idx="2"/>
          </p:nvPr>
        </p:nvSpPr>
        <p:spPr>
          <a:xfrm>
            <a:off x="5832167" y="1124208"/>
            <a:ext cx="474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84" name="Google Shape;84;p15"/>
          <p:cNvSpPr txBox="1">
            <a:spLocks noGrp="1"/>
          </p:cNvSpPr>
          <p:nvPr>
            <p:ph type="subTitle" idx="3"/>
          </p:nvPr>
        </p:nvSpPr>
        <p:spPr>
          <a:xfrm>
            <a:off x="5832167" y="4868160"/>
            <a:ext cx="4735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85" name="Google Shape;85;p15"/>
          <p:cNvSpPr txBox="1">
            <a:spLocks noGrp="1"/>
          </p:cNvSpPr>
          <p:nvPr>
            <p:ph type="subTitle" idx="4"/>
          </p:nvPr>
        </p:nvSpPr>
        <p:spPr>
          <a:xfrm>
            <a:off x="5832167" y="5465601"/>
            <a:ext cx="474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86" name="Google Shape;86;p15"/>
          <p:cNvSpPr txBox="1">
            <a:spLocks noGrp="1"/>
          </p:cNvSpPr>
          <p:nvPr>
            <p:ph type="subTitle" idx="5"/>
          </p:nvPr>
        </p:nvSpPr>
        <p:spPr>
          <a:xfrm>
            <a:off x="5832167" y="2699480"/>
            <a:ext cx="4735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87" name="Google Shape;87;p15"/>
          <p:cNvSpPr txBox="1">
            <a:spLocks noGrp="1"/>
          </p:cNvSpPr>
          <p:nvPr>
            <p:ph type="subTitle" idx="6"/>
          </p:nvPr>
        </p:nvSpPr>
        <p:spPr>
          <a:xfrm>
            <a:off x="5832167" y="3291888"/>
            <a:ext cx="474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29258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18"/>
        <p:cNvGrpSpPr/>
        <p:nvPr/>
      </p:nvGrpSpPr>
      <p:grpSpPr>
        <a:xfrm>
          <a:off x="0" y="0"/>
          <a:ext cx="0" cy="0"/>
          <a:chOff x="0" y="0"/>
          <a:chExt cx="0" cy="0"/>
        </a:xfrm>
      </p:grpSpPr>
      <p:sp>
        <p:nvSpPr>
          <p:cNvPr id="119" name="Google Shape;119;p19"/>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0" name="Google Shape;120;p19"/>
          <p:cNvSpPr txBox="1">
            <a:spLocks noGrp="1"/>
          </p:cNvSpPr>
          <p:nvPr>
            <p:ph type="title"/>
          </p:nvPr>
        </p:nvSpPr>
        <p:spPr>
          <a:xfrm>
            <a:off x="839833" y="2283033"/>
            <a:ext cx="22932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dirty="0"/>
          </a:p>
        </p:txBody>
      </p:sp>
      <p:sp>
        <p:nvSpPr>
          <p:cNvPr id="121" name="Google Shape;121;p19"/>
          <p:cNvSpPr txBox="1">
            <a:spLocks noGrp="1"/>
          </p:cNvSpPr>
          <p:nvPr>
            <p:ph type="subTitle" idx="1"/>
          </p:nvPr>
        </p:nvSpPr>
        <p:spPr>
          <a:xfrm>
            <a:off x="6857267" y="759867"/>
            <a:ext cx="32092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22" name="Google Shape;122;p19"/>
          <p:cNvSpPr txBox="1">
            <a:spLocks noGrp="1"/>
          </p:cNvSpPr>
          <p:nvPr>
            <p:ph type="subTitle" idx="2"/>
          </p:nvPr>
        </p:nvSpPr>
        <p:spPr>
          <a:xfrm>
            <a:off x="6857267" y="1352208"/>
            <a:ext cx="32132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23" name="Google Shape;123;p19"/>
          <p:cNvSpPr txBox="1">
            <a:spLocks noGrp="1"/>
          </p:cNvSpPr>
          <p:nvPr>
            <p:ph type="subTitle" idx="3"/>
          </p:nvPr>
        </p:nvSpPr>
        <p:spPr>
          <a:xfrm>
            <a:off x="6857267" y="4627325"/>
            <a:ext cx="32092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24" name="Google Shape;124;p19"/>
          <p:cNvSpPr txBox="1">
            <a:spLocks noGrp="1"/>
          </p:cNvSpPr>
          <p:nvPr>
            <p:ph type="subTitle" idx="4"/>
          </p:nvPr>
        </p:nvSpPr>
        <p:spPr>
          <a:xfrm>
            <a:off x="6857267" y="5219733"/>
            <a:ext cx="32132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25" name="Google Shape;125;p19"/>
          <p:cNvSpPr txBox="1">
            <a:spLocks noGrp="1"/>
          </p:cNvSpPr>
          <p:nvPr>
            <p:ph type="subTitle" idx="5"/>
          </p:nvPr>
        </p:nvSpPr>
        <p:spPr>
          <a:xfrm>
            <a:off x="6857267" y="2699480"/>
            <a:ext cx="32092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26" name="Google Shape;126;p19"/>
          <p:cNvSpPr txBox="1">
            <a:spLocks noGrp="1"/>
          </p:cNvSpPr>
          <p:nvPr>
            <p:ph type="subTitle" idx="6"/>
          </p:nvPr>
        </p:nvSpPr>
        <p:spPr>
          <a:xfrm>
            <a:off x="6857267" y="3291855"/>
            <a:ext cx="32132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574161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461400" y="2882167"/>
            <a:ext cx="3498800" cy="109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1"/>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9" name="Google Shape;129;p20"/>
          <p:cNvSpPr txBox="1">
            <a:spLocks noGrp="1"/>
          </p:cNvSpPr>
          <p:nvPr>
            <p:ph type="subTitle" idx="1"/>
          </p:nvPr>
        </p:nvSpPr>
        <p:spPr>
          <a:xfrm>
            <a:off x="1461400" y="3998000"/>
            <a:ext cx="3498800" cy="7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130" name="Google Shape;130;p20"/>
          <p:cNvSpPr/>
          <p:nvPr/>
        </p:nvSpPr>
        <p:spPr>
          <a:xfrm rot="10800000" flipH="1">
            <a:off x="-63800" y="-127600"/>
            <a:ext cx="12319600" cy="112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2766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preserve="1">
  <p:cSld name="1_One column text 1">
    <p:spTree>
      <p:nvGrpSpPr>
        <p:cNvPr id="1" name="Shape 127"/>
        <p:cNvGrpSpPr/>
        <p:nvPr/>
      </p:nvGrpSpPr>
      <p:grpSpPr>
        <a:xfrm>
          <a:off x="0" y="0"/>
          <a:ext cx="0" cy="0"/>
          <a:chOff x="0" y="0"/>
          <a:chExt cx="0" cy="0"/>
        </a:xfrm>
      </p:grpSpPr>
      <p:sp>
        <p:nvSpPr>
          <p:cNvPr id="130" name="Google Shape;130;p20"/>
          <p:cNvSpPr/>
          <p:nvPr/>
        </p:nvSpPr>
        <p:spPr>
          <a:xfrm rot="10800000" flipH="1">
            <a:off x="-63800" y="-127600"/>
            <a:ext cx="12319600" cy="112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20"/>
          <p:cNvSpPr txBox="1">
            <a:spLocks noGrp="1"/>
          </p:cNvSpPr>
          <p:nvPr>
            <p:ph type="title"/>
          </p:nvPr>
        </p:nvSpPr>
        <p:spPr>
          <a:xfrm>
            <a:off x="1458452" y="-110200"/>
            <a:ext cx="9275097" cy="10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733" b="1">
                <a:solidFill>
                  <a:schemeClr val="bg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dirty="0"/>
          </a:p>
        </p:txBody>
      </p:sp>
      <p:sp>
        <p:nvSpPr>
          <p:cNvPr id="6" name="Google Shape;90;p16">
            <a:extLst>
              <a:ext uri="{FF2B5EF4-FFF2-40B4-BE49-F238E27FC236}">
                <a16:creationId xmlns:a16="http://schemas.microsoft.com/office/drawing/2014/main" id="{640CA3EF-5E4E-488A-86CC-1236EB2B9C0F}"/>
              </a:ext>
            </a:extLst>
          </p:cNvPr>
          <p:cNvSpPr txBox="1">
            <a:spLocks noGrp="1"/>
          </p:cNvSpPr>
          <p:nvPr>
            <p:ph type="body" idx="10"/>
          </p:nvPr>
        </p:nvSpPr>
        <p:spPr>
          <a:xfrm>
            <a:off x="2824066" y="1530220"/>
            <a:ext cx="6543869" cy="4839477"/>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2400"/>
            </a:lvl1pPr>
            <a:lvl2pPr marL="1219170" lvl="1" indent="-423323" rtl="0">
              <a:lnSpc>
                <a:spcPct val="100000"/>
              </a:lnSpc>
              <a:spcBef>
                <a:spcPts val="2133"/>
              </a:spcBef>
              <a:spcAft>
                <a:spcPts val="0"/>
              </a:spcAft>
              <a:buSzPts val="1400"/>
              <a:buChar char="○"/>
              <a:defRPr sz="1600"/>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dirty="0"/>
              <a:t>Click to edit Master text styles</a:t>
            </a:r>
          </a:p>
        </p:txBody>
      </p:sp>
      <p:sp>
        <p:nvSpPr>
          <p:cNvPr id="5" name="Slide Number Placeholder 1">
            <a:extLst>
              <a:ext uri="{FF2B5EF4-FFF2-40B4-BE49-F238E27FC236}">
                <a16:creationId xmlns:a16="http://schemas.microsoft.com/office/drawing/2014/main" id="{2ADD9F78-CE0B-43BE-A11E-4591DFD8ED45}"/>
              </a:ext>
            </a:extLst>
          </p:cNvPr>
          <p:cNvSpPr>
            <a:spLocks noGrp="1"/>
          </p:cNvSpPr>
          <p:nvPr>
            <p:ph type="sldNum" sz="quarter" idx="4"/>
          </p:nvPr>
        </p:nvSpPr>
        <p:spPr>
          <a:xfrm>
            <a:off x="9323201" y="63437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CD609-5E62-406B-841E-66A7FD8A976C}" type="slidenum">
              <a:rPr lang="LID4096" smtClean="0"/>
              <a:t>‹#›</a:t>
            </a:fld>
            <a:endParaRPr lang="LID4096"/>
          </a:p>
        </p:txBody>
      </p:sp>
    </p:spTree>
    <p:extLst>
      <p:ext uri="{BB962C8B-B14F-4D97-AF65-F5344CB8AC3E}">
        <p14:creationId xmlns:p14="http://schemas.microsoft.com/office/powerpoint/2010/main" val="2430473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preserve="1">
  <p:cSld name="1_One column text 1">
    <p:spTree>
      <p:nvGrpSpPr>
        <p:cNvPr id="1" name="Shape 127"/>
        <p:cNvGrpSpPr/>
        <p:nvPr/>
      </p:nvGrpSpPr>
      <p:grpSpPr>
        <a:xfrm>
          <a:off x="0" y="0"/>
          <a:ext cx="0" cy="0"/>
          <a:chOff x="0" y="0"/>
          <a:chExt cx="0" cy="0"/>
        </a:xfrm>
      </p:grpSpPr>
      <p:sp>
        <p:nvSpPr>
          <p:cNvPr id="130" name="Google Shape;130;p20"/>
          <p:cNvSpPr/>
          <p:nvPr/>
        </p:nvSpPr>
        <p:spPr>
          <a:xfrm rot="10800000" flipH="1">
            <a:off x="-63800" y="-127600"/>
            <a:ext cx="12319600" cy="112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20"/>
          <p:cNvSpPr txBox="1">
            <a:spLocks noGrp="1"/>
          </p:cNvSpPr>
          <p:nvPr>
            <p:ph type="title"/>
          </p:nvPr>
        </p:nvSpPr>
        <p:spPr>
          <a:xfrm>
            <a:off x="3881337" y="-110200"/>
            <a:ext cx="4429327" cy="10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733" b="1">
                <a:solidFill>
                  <a:schemeClr val="bg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dirty="0"/>
          </a:p>
        </p:txBody>
      </p:sp>
      <p:sp>
        <p:nvSpPr>
          <p:cNvPr id="5" name="Google Shape;90;p16">
            <a:extLst>
              <a:ext uri="{FF2B5EF4-FFF2-40B4-BE49-F238E27FC236}">
                <a16:creationId xmlns:a16="http://schemas.microsoft.com/office/drawing/2014/main" id="{186CAF3F-41DF-489A-B392-E5E7D7F5FEE1}"/>
              </a:ext>
            </a:extLst>
          </p:cNvPr>
          <p:cNvSpPr txBox="1">
            <a:spLocks noGrp="1"/>
          </p:cNvSpPr>
          <p:nvPr>
            <p:ph type="body" idx="10"/>
          </p:nvPr>
        </p:nvSpPr>
        <p:spPr>
          <a:xfrm>
            <a:off x="597160" y="1560543"/>
            <a:ext cx="5268685" cy="4839477"/>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00000"/>
              </a:lnSpc>
              <a:spcBef>
                <a:spcPts val="2133"/>
              </a:spcBef>
              <a:spcAft>
                <a:spcPts val="0"/>
              </a:spcAft>
              <a:buSzPts val="1400"/>
              <a:buChar char="○"/>
              <a:defRPr sz="1600"/>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3" name="Picture Placeholder 2">
            <a:extLst>
              <a:ext uri="{FF2B5EF4-FFF2-40B4-BE49-F238E27FC236}">
                <a16:creationId xmlns:a16="http://schemas.microsoft.com/office/drawing/2014/main" id="{ECE14DAB-BEAA-4F09-BC56-D88D6044435D}"/>
              </a:ext>
            </a:extLst>
          </p:cNvPr>
          <p:cNvSpPr>
            <a:spLocks noGrp="1"/>
          </p:cNvSpPr>
          <p:nvPr>
            <p:ph type="pic" sz="quarter" idx="11"/>
          </p:nvPr>
        </p:nvSpPr>
        <p:spPr>
          <a:xfrm>
            <a:off x="6202397" y="1561322"/>
            <a:ext cx="5336116" cy="4838700"/>
          </a:xfrm>
        </p:spPr>
        <p:txBody>
          <a:bodyPr/>
          <a:lstStyle>
            <a:lvl1pPr marL="186262" indent="0">
              <a:buNone/>
              <a:defRPr/>
            </a:lvl1pPr>
          </a:lstStyle>
          <a:p>
            <a:r>
              <a:rPr lang="en-US"/>
              <a:t>Click icon to add picture</a:t>
            </a:r>
            <a:endParaRPr lang="LID4096" dirty="0"/>
          </a:p>
        </p:txBody>
      </p:sp>
    </p:spTree>
    <p:extLst>
      <p:ext uri="{BB962C8B-B14F-4D97-AF65-F5344CB8AC3E}">
        <p14:creationId xmlns:p14="http://schemas.microsoft.com/office/powerpoint/2010/main" val="3505630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text">
  <p:cSld name="Number and text">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4693533" y="896316"/>
            <a:ext cx="4304400" cy="660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33" name="Google Shape;133;p21"/>
          <p:cNvSpPr txBox="1">
            <a:spLocks noGrp="1"/>
          </p:cNvSpPr>
          <p:nvPr>
            <p:ph type="subTitle" idx="1"/>
          </p:nvPr>
        </p:nvSpPr>
        <p:spPr>
          <a:xfrm>
            <a:off x="4693533" y="1565767"/>
            <a:ext cx="4304400" cy="7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4" name="Google Shape;134;p21"/>
          <p:cNvSpPr txBox="1">
            <a:spLocks noGrp="1"/>
          </p:cNvSpPr>
          <p:nvPr>
            <p:ph type="title" idx="2" hasCustomPrompt="1"/>
          </p:nvPr>
        </p:nvSpPr>
        <p:spPr>
          <a:xfrm>
            <a:off x="4693533" y="2854367"/>
            <a:ext cx="4304400" cy="660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35" name="Google Shape;135;p21"/>
          <p:cNvSpPr txBox="1">
            <a:spLocks noGrp="1"/>
          </p:cNvSpPr>
          <p:nvPr>
            <p:ph type="subTitle" idx="3"/>
          </p:nvPr>
        </p:nvSpPr>
        <p:spPr>
          <a:xfrm>
            <a:off x="4693533" y="3519733"/>
            <a:ext cx="4304400" cy="7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6" name="Google Shape;136;p21"/>
          <p:cNvSpPr txBox="1">
            <a:spLocks noGrp="1"/>
          </p:cNvSpPr>
          <p:nvPr>
            <p:ph type="title" idx="4" hasCustomPrompt="1"/>
          </p:nvPr>
        </p:nvSpPr>
        <p:spPr>
          <a:xfrm>
            <a:off x="4693533" y="4813127"/>
            <a:ext cx="4304400" cy="660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137" name="Google Shape;137;p21"/>
          <p:cNvSpPr txBox="1">
            <a:spLocks noGrp="1"/>
          </p:cNvSpPr>
          <p:nvPr>
            <p:ph type="subTitle" idx="5"/>
          </p:nvPr>
        </p:nvSpPr>
        <p:spPr>
          <a:xfrm>
            <a:off x="4693533" y="5473607"/>
            <a:ext cx="4304400" cy="7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38" name="Google Shape;138;p21"/>
          <p:cNvSpPr/>
          <p:nvPr/>
        </p:nvSpPr>
        <p:spPr>
          <a:xfrm flipH="1">
            <a:off x="-155767" y="-106400"/>
            <a:ext cx="4016400"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1"/>
          <p:cNvSpPr txBox="1">
            <a:spLocks noGrp="1"/>
          </p:cNvSpPr>
          <p:nvPr>
            <p:ph type="title" idx="6"/>
          </p:nvPr>
        </p:nvSpPr>
        <p:spPr>
          <a:xfrm>
            <a:off x="839833" y="2283067"/>
            <a:ext cx="28212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3473451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0"/>
        <p:cNvGrpSpPr/>
        <p:nvPr/>
      </p:nvGrpSpPr>
      <p:grpSpPr>
        <a:xfrm>
          <a:off x="0" y="0"/>
          <a:ext cx="0" cy="0"/>
          <a:chOff x="0" y="0"/>
          <a:chExt cx="0" cy="0"/>
        </a:xfrm>
      </p:grpSpPr>
      <p:sp>
        <p:nvSpPr>
          <p:cNvPr id="141" name="Google Shape;141;p22"/>
          <p:cNvSpPr/>
          <p:nvPr/>
        </p:nvSpPr>
        <p:spPr>
          <a:xfrm rot="10800000" flipH="1">
            <a:off x="-26067" y="3907600"/>
            <a:ext cx="12319600" cy="3098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2"/>
          <p:cNvSpPr txBox="1">
            <a:spLocks noGrp="1"/>
          </p:cNvSpPr>
          <p:nvPr>
            <p:ph type="title"/>
          </p:nvPr>
        </p:nvSpPr>
        <p:spPr>
          <a:xfrm>
            <a:off x="2568200" y="4470565"/>
            <a:ext cx="7055600" cy="93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b="1">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43" name="Google Shape;143;p22"/>
          <p:cNvSpPr txBox="1">
            <a:spLocks noGrp="1"/>
          </p:cNvSpPr>
          <p:nvPr>
            <p:ph type="subTitle" idx="1"/>
          </p:nvPr>
        </p:nvSpPr>
        <p:spPr>
          <a:xfrm>
            <a:off x="2568200" y="5264232"/>
            <a:ext cx="7055600" cy="9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1029083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4"/>
        <p:cNvGrpSpPr/>
        <p:nvPr/>
      </p:nvGrpSpPr>
      <p:grpSpPr>
        <a:xfrm>
          <a:off x="0" y="0"/>
          <a:ext cx="0" cy="0"/>
          <a:chOff x="0" y="0"/>
          <a:chExt cx="0" cy="0"/>
        </a:xfrm>
      </p:grpSpPr>
      <p:sp>
        <p:nvSpPr>
          <p:cNvPr id="145" name="Google Shape;145;p23"/>
          <p:cNvSpPr txBox="1">
            <a:spLocks noGrp="1"/>
          </p:cNvSpPr>
          <p:nvPr>
            <p:ph type="body" idx="1"/>
          </p:nvPr>
        </p:nvSpPr>
        <p:spPr>
          <a:xfrm>
            <a:off x="4684867" y="1130612"/>
            <a:ext cx="6539200" cy="53296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Font typeface="Montserrat"/>
              <a:buChar char="●"/>
              <a:defRPr/>
            </a:lvl1pPr>
            <a:lvl2pPr marL="1219170" lvl="1" indent="-440256" rtl="0">
              <a:lnSpc>
                <a:spcPct val="100000"/>
              </a:lnSpc>
              <a:spcBef>
                <a:spcPts val="2133"/>
              </a:spcBef>
              <a:spcAft>
                <a:spcPts val="0"/>
              </a:spcAft>
              <a:buSzPts val="1600"/>
              <a:buFont typeface="Montserrat"/>
              <a:buChar char="○"/>
              <a:defRPr sz="1600"/>
            </a:lvl2pPr>
            <a:lvl3pPr marL="1828754" lvl="2" indent="-440256" rtl="0">
              <a:spcBef>
                <a:spcPts val="2133"/>
              </a:spcBef>
              <a:spcAft>
                <a:spcPts val="0"/>
              </a:spcAft>
              <a:buSzPts val="1600"/>
              <a:buFont typeface="Montserrat"/>
              <a:buChar char="■"/>
              <a:defRPr/>
            </a:lvl3pPr>
            <a:lvl4pPr marL="2438339" lvl="3" indent="-440256" rtl="0">
              <a:spcBef>
                <a:spcPts val="2133"/>
              </a:spcBef>
              <a:spcAft>
                <a:spcPts val="0"/>
              </a:spcAft>
              <a:buSzPts val="1600"/>
              <a:buFont typeface="Montserrat"/>
              <a:buChar char="●"/>
              <a:defRPr/>
            </a:lvl4pPr>
            <a:lvl5pPr marL="3047924" lvl="4" indent="-440256" rtl="0">
              <a:spcBef>
                <a:spcPts val="2133"/>
              </a:spcBef>
              <a:spcAft>
                <a:spcPts val="0"/>
              </a:spcAft>
              <a:buSzPts val="1600"/>
              <a:buFont typeface="Montserrat"/>
              <a:buChar char="○"/>
              <a:defRPr/>
            </a:lvl5pPr>
            <a:lvl6pPr marL="3657509" lvl="5" indent="-440256" rtl="0">
              <a:spcBef>
                <a:spcPts val="2133"/>
              </a:spcBef>
              <a:spcAft>
                <a:spcPts val="0"/>
              </a:spcAft>
              <a:buSzPts val="1600"/>
              <a:buFont typeface="Montserrat"/>
              <a:buChar char="■"/>
              <a:defRPr/>
            </a:lvl6pPr>
            <a:lvl7pPr marL="4267093" lvl="6" indent="-440256" rtl="0">
              <a:spcBef>
                <a:spcPts val="2133"/>
              </a:spcBef>
              <a:spcAft>
                <a:spcPts val="0"/>
              </a:spcAft>
              <a:buSzPts val="1600"/>
              <a:buFont typeface="Montserrat"/>
              <a:buChar char="●"/>
              <a:defRPr/>
            </a:lvl7pPr>
            <a:lvl8pPr marL="4876678" lvl="7" indent="-440256" rtl="0">
              <a:spcBef>
                <a:spcPts val="2133"/>
              </a:spcBef>
              <a:spcAft>
                <a:spcPts val="0"/>
              </a:spcAft>
              <a:buSzPts val="1600"/>
              <a:buFont typeface="Montserrat"/>
              <a:buChar char="○"/>
              <a:defRPr/>
            </a:lvl8pPr>
            <a:lvl9pPr marL="5486263" lvl="8" indent="-440256" rtl="0">
              <a:spcBef>
                <a:spcPts val="2133"/>
              </a:spcBef>
              <a:spcAft>
                <a:spcPts val="2133"/>
              </a:spcAft>
              <a:buSzPts val="1600"/>
              <a:buFont typeface="Montserrat"/>
              <a:buChar char="■"/>
              <a:defRPr/>
            </a:lvl9pPr>
          </a:lstStyle>
          <a:p>
            <a:pPr lvl="0"/>
            <a:r>
              <a:rPr lang="en-US"/>
              <a:t>Click to edit Master text styles</a:t>
            </a:r>
          </a:p>
        </p:txBody>
      </p:sp>
      <p:sp>
        <p:nvSpPr>
          <p:cNvPr id="146" name="Google Shape;146;p23"/>
          <p:cNvSpPr txBox="1">
            <a:spLocks noGrp="1"/>
          </p:cNvSpPr>
          <p:nvPr>
            <p:ph type="subTitle" idx="2"/>
          </p:nvPr>
        </p:nvSpPr>
        <p:spPr>
          <a:xfrm>
            <a:off x="4684867" y="536200"/>
            <a:ext cx="5872800" cy="49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667"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47" name="Google Shape;147;p23"/>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3"/>
          <p:cNvSpPr txBox="1">
            <a:spLocks noGrp="1"/>
          </p:cNvSpPr>
          <p:nvPr>
            <p:ph type="title"/>
          </p:nvPr>
        </p:nvSpPr>
        <p:spPr>
          <a:xfrm>
            <a:off x="811600" y="2575467"/>
            <a:ext cx="3045600" cy="1707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012154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4684867" y="2638379"/>
            <a:ext cx="6539200" cy="2814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Font typeface="Montserrat"/>
              <a:buChar char="●"/>
              <a:defRPr/>
            </a:lvl1pPr>
            <a:lvl2pPr marL="1219170" lvl="1" indent="-440256" rtl="0">
              <a:lnSpc>
                <a:spcPct val="100000"/>
              </a:lnSpc>
              <a:spcBef>
                <a:spcPts val="2133"/>
              </a:spcBef>
              <a:spcAft>
                <a:spcPts val="0"/>
              </a:spcAft>
              <a:buSzPts val="1600"/>
              <a:buFont typeface="Montserrat"/>
              <a:buChar char="○"/>
              <a:defRPr sz="1600"/>
            </a:lvl2pPr>
            <a:lvl3pPr marL="1828754" lvl="2" indent="-440256" rtl="0">
              <a:spcBef>
                <a:spcPts val="2133"/>
              </a:spcBef>
              <a:spcAft>
                <a:spcPts val="0"/>
              </a:spcAft>
              <a:buSzPts val="1600"/>
              <a:buFont typeface="Montserrat"/>
              <a:buChar char="■"/>
              <a:defRPr/>
            </a:lvl3pPr>
            <a:lvl4pPr marL="2438339" lvl="3" indent="-440256" rtl="0">
              <a:spcBef>
                <a:spcPts val="2133"/>
              </a:spcBef>
              <a:spcAft>
                <a:spcPts val="0"/>
              </a:spcAft>
              <a:buSzPts val="1600"/>
              <a:buFont typeface="Montserrat"/>
              <a:buChar char="●"/>
              <a:defRPr/>
            </a:lvl4pPr>
            <a:lvl5pPr marL="3047924" lvl="4" indent="-440256" rtl="0">
              <a:spcBef>
                <a:spcPts val="2133"/>
              </a:spcBef>
              <a:spcAft>
                <a:spcPts val="0"/>
              </a:spcAft>
              <a:buSzPts val="1600"/>
              <a:buFont typeface="Montserrat"/>
              <a:buChar char="○"/>
              <a:defRPr/>
            </a:lvl5pPr>
            <a:lvl6pPr marL="3657509" lvl="5" indent="-440256" rtl="0">
              <a:spcBef>
                <a:spcPts val="2133"/>
              </a:spcBef>
              <a:spcAft>
                <a:spcPts val="0"/>
              </a:spcAft>
              <a:buSzPts val="1600"/>
              <a:buFont typeface="Montserrat"/>
              <a:buChar char="■"/>
              <a:defRPr/>
            </a:lvl6pPr>
            <a:lvl7pPr marL="4267093" lvl="6" indent="-440256" rtl="0">
              <a:spcBef>
                <a:spcPts val="2133"/>
              </a:spcBef>
              <a:spcAft>
                <a:spcPts val="0"/>
              </a:spcAft>
              <a:buSzPts val="1600"/>
              <a:buFont typeface="Montserrat"/>
              <a:buChar char="●"/>
              <a:defRPr/>
            </a:lvl7pPr>
            <a:lvl8pPr marL="4876678" lvl="7" indent="-440256" rtl="0">
              <a:spcBef>
                <a:spcPts val="2133"/>
              </a:spcBef>
              <a:spcAft>
                <a:spcPts val="0"/>
              </a:spcAft>
              <a:buSzPts val="1600"/>
              <a:buFont typeface="Montserrat"/>
              <a:buChar char="○"/>
              <a:defRPr/>
            </a:lvl8pPr>
            <a:lvl9pPr marL="5486263" lvl="8" indent="-440256" rtl="0">
              <a:spcBef>
                <a:spcPts val="2133"/>
              </a:spcBef>
              <a:spcAft>
                <a:spcPts val="2133"/>
              </a:spcAft>
              <a:buSzPts val="1600"/>
              <a:buFont typeface="Montserrat"/>
              <a:buChar char="■"/>
              <a:defRPr/>
            </a:lvl9pPr>
          </a:lstStyle>
          <a:p>
            <a:pPr lvl="0"/>
            <a:r>
              <a:rPr lang="en-US"/>
              <a:t>Click to edit Master text styles</a:t>
            </a:r>
          </a:p>
        </p:txBody>
      </p:sp>
      <p:sp>
        <p:nvSpPr>
          <p:cNvPr id="151" name="Google Shape;151;p24"/>
          <p:cNvSpPr txBox="1">
            <a:spLocks noGrp="1"/>
          </p:cNvSpPr>
          <p:nvPr>
            <p:ph type="subTitle" idx="2"/>
          </p:nvPr>
        </p:nvSpPr>
        <p:spPr>
          <a:xfrm>
            <a:off x="4684867" y="2043967"/>
            <a:ext cx="5872400" cy="49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667" b="1"/>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152" name="Google Shape;152;p24"/>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4"/>
          <p:cNvSpPr txBox="1">
            <a:spLocks noGrp="1"/>
          </p:cNvSpPr>
          <p:nvPr>
            <p:ph type="title"/>
          </p:nvPr>
        </p:nvSpPr>
        <p:spPr>
          <a:xfrm>
            <a:off x="811600" y="2575467"/>
            <a:ext cx="3045600" cy="1707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89160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flipH="1">
            <a:off x="3858000" y="-106400"/>
            <a:ext cx="8334000"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rot="5400000">
            <a:off x="2703100" y="3330000"/>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flipH="1">
            <a:off x="5062233" y="2381900"/>
            <a:ext cx="46400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1">
                <a:solidFill>
                  <a:schemeClr val="lt1"/>
                </a:solidFill>
              </a:defRPr>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US"/>
              <a:t>Click to edit Master title style</a:t>
            </a:r>
            <a:endParaRPr/>
          </a:p>
        </p:txBody>
      </p:sp>
      <p:sp>
        <p:nvSpPr>
          <p:cNvPr id="17" name="Google Shape;17;p3"/>
          <p:cNvSpPr txBox="1">
            <a:spLocks noGrp="1"/>
          </p:cNvSpPr>
          <p:nvPr>
            <p:ph type="title" idx="2" hasCustomPrompt="1"/>
          </p:nvPr>
        </p:nvSpPr>
        <p:spPr>
          <a:xfrm flipH="1">
            <a:off x="0" y="2683800"/>
            <a:ext cx="3858000" cy="14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0666" b="1"/>
            </a:lvl1pPr>
            <a:lvl2pPr lvl="1" algn="ctr" rtl="0">
              <a:spcBef>
                <a:spcPts val="0"/>
              </a:spcBef>
              <a:spcAft>
                <a:spcPts val="0"/>
              </a:spcAft>
              <a:buSzPts val="12000"/>
              <a:buNone/>
              <a:defRPr sz="16000" b="1"/>
            </a:lvl2pPr>
            <a:lvl3pPr lvl="2" algn="ctr" rtl="0">
              <a:spcBef>
                <a:spcPts val="0"/>
              </a:spcBef>
              <a:spcAft>
                <a:spcPts val="0"/>
              </a:spcAft>
              <a:buSzPts val="12000"/>
              <a:buNone/>
              <a:defRPr sz="16000" b="1"/>
            </a:lvl3pPr>
            <a:lvl4pPr lvl="3" algn="ctr" rtl="0">
              <a:spcBef>
                <a:spcPts val="0"/>
              </a:spcBef>
              <a:spcAft>
                <a:spcPts val="0"/>
              </a:spcAft>
              <a:buSzPts val="12000"/>
              <a:buNone/>
              <a:defRPr sz="16000" b="1"/>
            </a:lvl4pPr>
            <a:lvl5pPr lvl="4" algn="ctr" rtl="0">
              <a:spcBef>
                <a:spcPts val="0"/>
              </a:spcBef>
              <a:spcAft>
                <a:spcPts val="0"/>
              </a:spcAft>
              <a:buSzPts val="12000"/>
              <a:buNone/>
              <a:defRPr sz="16000" b="1"/>
            </a:lvl5pPr>
            <a:lvl6pPr lvl="5" algn="ctr" rtl="0">
              <a:spcBef>
                <a:spcPts val="0"/>
              </a:spcBef>
              <a:spcAft>
                <a:spcPts val="0"/>
              </a:spcAft>
              <a:buSzPts val="12000"/>
              <a:buNone/>
              <a:defRPr sz="16000" b="1"/>
            </a:lvl6pPr>
            <a:lvl7pPr lvl="6" algn="ctr" rtl="0">
              <a:spcBef>
                <a:spcPts val="0"/>
              </a:spcBef>
              <a:spcAft>
                <a:spcPts val="0"/>
              </a:spcAft>
              <a:buSzPts val="12000"/>
              <a:buNone/>
              <a:defRPr sz="16000" b="1"/>
            </a:lvl7pPr>
            <a:lvl8pPr lvl="7" algn="ctr" rtl="0">
              <a:spcBef>
                <a:spcPts val="0"/>
              </a:spcBef>
              <a:spcAft>
                <a:spcPts val="0"/>
              </a:spcAft>
              <a:buSzPts val="12000"/>
              <a:buNone/>
              <a:defRPr sz="16000" b="1"/>
            </a:lvl8pPr>
            <a:lvl9pPr lvl="8" algn="ctr" rtl="0">
              <a:spcBef>
                <a:spcPts val="0"/>
              </a:spcBef>
              <a:spcAft>
                <a:spcPts val="0"/>
              </a:spcAft>
              <a:buSzPts val="12000"/>
              <a:buNone/>
              <a:defRPr sz="16000" b="1"/>
            </a:lvl9pPr>
          </a:lstStyle>
          <a:p>
            <a:r>
              <a:t>xx%</a:t>
            </a:r>
          </a:p>
        </p:txBody>
      </p:sp>
      <p:sp>
        <p:nvSpPr>
          <p:cNvPr id="18" name="Google Shape;18;p3"/>
          <p:cNvSpPr txBox="1">
            <a:spLocks noGrp="1"/>
          </p:cNvSpPr>
          <p:nvPr>
            <p:ph type="subTitle" idx="1"/>
          </p:nvPr>
        </p:nvSpPr>
        <p:spPr>
          <a:xfrm flipH="1">
            <a:off x="5062233" y="3345543"/>
            <a:ext cx="4640000" cy="113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667">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391422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4"/>
        <p:cNvGrpSpPr/>
        <p:nvPr/>
      </p:nvGrpSpPr>
      <p:grpSpPr>
        <a:xfrm>
          <a:off x="0" y="0"/>
          <a:ext cx="0" cy="0"/>
          <a:chOff x="0" y="0"/>
          <a:chExt cx="0" cy="0"/>
        </a:xfrm>
      </p:grpSpPr>
      <p:sp>
        <p:nvSpPr>
          <p:cNvPr id="155" name="Google Shape;155;p25"/>
          <p:cNvSpPr/>
          <p:nvPr/>
        </p:nvSpPr>
        <p:spPr>
          <a:xfrm rot="10800000" flipH="1">
            <a:off x="-127667" y="3907600"/>
            <a:ext cx="12319600" cy="3098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25"/>
          <p:cNvSpPr txBox="1">
            <a:spLocks noGrp="1"/>
          </p:cNvSpPr>
          <p:nvPr>
            <p:ph type="subTitle" idx="1"/>
          </p:nvPr>
        </p:nvSpPr>
        <p:spPr>
          <a:xfrm>
            <a:off x="1311600" y="4218400"/>
            <a:ext cx="4784400" cy="13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lt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57" name="Google Shape;157;p25"/>
          <p:cNvSpPr txBox="1"/>
          <p:nvPr/>
        </p:nvSpPr>
        <p:spPr>
          <a:xfrm>
            <a:off x="6096000" y="4218400"/>
            <a:ext cx="4432800" cy="1391200"/>
          </a:xfrm>
          <a:prstGeom prst="rect">
            <a:avLst/>
          </a:prstGeom>
          <a:noFill/>
          <a:ln>
            <a:noFill/>
          </a:ln>
        </p:spPr>
        <p:txBody>
          <a:bodyPr spcFirstLastPara="1" wrap="square" lIns="121900" tIns="121900" rIns="121900" bIns="121900" anchor="t" anchorCtr="0">
            <a:noAutofit/>
          </a:bodyPr>
          <a:lstStyle/>
          <a:p>
            <a:pPr marL="0" marR="0" lvl="0" indent="-118530" algn="l" rtl="0">
              <a:lnSpc>
                <a:spcPct val="100000"/>
              </a:lnSpc>
              <a:spcBef>
                <a:spcPts val="0"/>
              </a:spcBef>
              <a:spcAft>
                <a:spcPts val="0"/>
              </a:spcAft>
              <a:buClr>
                <a:schemeClr val="lt1"/>
              </a:buClr>
              <a:buSzPts val="1400"/>
              <a:buFont typeface="Muli"/>
              <a:buNone/>
            </a:pPr>
            <a:r>
              <a:rPr lang="en" sz="2400">
                <a:solidFill>
                  <a:schemeClr val="lt1"/>
                </a:solidFill>
                <a:latin typeface="Encode Sans Semi Condensed"/>
                <a:ea typeface="Encode Sans Semi Condensed"/>
                <a:cs typeface="Encode Sans Semi Condensed"/>
                <a:sym typeface="Encode Sans Semi Condensed"/>
              </a:rPr>
              <a:t>CREDITS: This presentation template was created by </a:t>
            </a:r>
            <a:r>
              <a:rPr lang="en" sz="2400" b="1">
                <a:solidFill>
                  <a:schemeClr val="lt1"/>
                </a:solidFill>
                <a:uFill>
                  <a:noFill/>
                </a:uFill>
                <a:latin typeface="Encode Sans Semi Condensed"/>
                <a:ea typeface="Encode Sans Semi Condensed"/>
                <a:cs typeface="Encode Sans Semi Condensed"/>
                <a:sym typeface="Encode Sans Semi Condensed"/>
                <a:hlinkClick r:id="rId2">
                  <a:extLst>
                    <a:ext uri="{A12FA001-AC4F-418D-AE19-62706E023703}">
                      <ahyp:hlinkClr xmlns:ahyp="http://schemas.microsoft.com/office/drawing/2018/hyperlinkcolor" val="tx"/>
                    </a:ext>
                  </a:extLst>
                </a:hlinkClick>
              </a:rPr>
              <a:t>Slidesgo</a:t>
            </a:r>
            <a:r>
              <a:rPr lang="en" sz="2400">
                <a:solidFill>
                  <a:schemeClr val="lt1"/>
                </a:solidFill>
                <a:latin typeface="Encode Sans Semi Condensed"/>
                <a:ea typeface="Encode Sans Semi Condensed"/>
                <a:cs typeface="Encode Sans Semi Condensed"/>
                <a:sym typeface="Encode Sans Semi Condensed"/>
              </a:rPr>
              <a:t>, including icons by </a:t>
            </a:r>
            <a:r>
              <a:rPr lang="en" sz="2400" b="1">
                <a:solidFill>
                  <a:schemeClr val="lt1"/>
                </a:solidFill>
                <a:uFill>
                  <a:noFill/>
                </a:uFill>
                <a:latin typeface="Encode Sans Semi Condensed"/>
                <a:ea typeface="Encode Sans Semi Condensed"/>
                <a:cs typeface="Encode Sans Semi Condensed"/>
                <a:sym typeface="Encode Sans Semi Condensed"/>
                <a:hlinkClick r:id="rId3">
                  <a:extLst>
                    <a:ext uri="{A12FA001-AC4F-418D-AE19-62706E023703}">
                      <ahyp:hlinkClr xmlns:ahyp="http://schemas.microsoft.com/office/drawing/2018/hyperlinkcolor" val="tx"/>
                    </a:ext>
                  </a:extLst>
                </a:hlinkClick>
              </a:rPr>
              <a:t>Flaticon</a:t>
            </a:r>
            <a:r>
              <a:rPr lang="en" sz="2400">
                <a:solidFill>
                  <a:schemeClr val="lt1"/>
                </a:solidFill>
                <a:latin typeface="Encode Sans Semi Condensed"/>
                <a:ea typeface="Encode Sans Semi Condensed"/>
                <a:cs typeface="Encode Sans Semi Condensed"/>
                <a:sym typeface="Encode Sans Semi Condensed"/>
              </a:rPr>
              <a:t>, and infographics &amp; images by </a:t>
            </a:r>
            <a:r>
              <a:rPr lang="en" sz="2400" b="1">
                <a:solidFill>
                  <a:schemeClr val="lt1"/>
                </a:solidFill>
                <a:uFill>
                  <a:noFill/>
                </a:uFill>
                <a:latin typeface="Encode Sans Semi Condensed"/>
                <a:ea typeface="Encode Sans Semi Condensed"/>
                <a:cs typeface="Encode Sans Semi Condensed"/>
                <a:sym typeface="Encode Sans Semi Condensed"/>
                <a:hlinkClick r:id="rId4">
                  <a:extLst>
                    <a:ext uri="{A12FA001-AC4F-418D-AE19-62706E023703}">
                      <ahyp:hlinkClr xmlns:ahyp="http://schemas.microsoft.com/office/drawing/2018/hyperlinkcolor" val="tx"/>
                    </a:ext>
                  </a:extLst>
                </a:hlinkClick>
              </a:rPr>
              <a:t>Freepik</a:t>
            </a:r>
            <a:r>
              <a:rPr lang="en" sz="2400">
                <a:solidFill>
                  <a:schemeClr val="lt1"/>
                </a:solidFill>
                <a:latin typeface="Encode Sans Semi Condensed"/>
                <a:ea typeface="Encode Sans Semi Condensed"/>
                <a:cs typeface="Encode Sans Semi Condensed"/>
                <a:sym typeface="Encode Sans Semi Condensed"/>
              </a:rPr>
              <a:t> </a:t>
            </a:r>
            <a:endParaRPr sz="2400">
              <a:solidFill>
                <a:schemeClr val="lt1"/>
              </a:solidFill>
              <a:latin typeface="Encode Sans Semi Condensed"/>
              <a:ea typeface="Encode Sans Semi Condensed"/>
              <a:cs typeface="Encode Sans Semi Condensed"/>
              <a:sym typeface="Encode Sans Semi Condensed"/>
            </a:endParaRPr>
          </a:p>
        </p:txBody>
      </p:sp>
      <p:sp>
        <p:nvSpPr>
          <p:cNvPr id="158" name="Google Shape;158;p25"/>
          <p:cNvSpPr/>
          <p:nvPr/>
        </p:nvSpPr>
        <p:spPr>
          <a:xfrm>
            <a:off x="4936100" y="3813000"/>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25"/>
          <p:cNvSpPr txBox="1">
            <a:spLocks noGrp="1"/>
          </p:cNvSpPr>
          <p:nvPr>
            <p:ph type="ctrTitle"/>
          </p:nvPr>
        </p:nvSpPr>
        <p:spPr>
          <a:xfrm>
            <a:off x="3064633" y="0"/>
            <a:ext cx="6062800" cy="39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666" b="1">
                <a:solidFill>
                  <a:schemeClr val="dk2"/>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747914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295400" y="503853"/>
            <a:ext cx="9601200" cy="1142385"/>
          </a:xfrm>
        </p:spPr>
        <p:txBody>
          <a:bodyPr rtlCol="1"/>
          <a:lstStyle>
            <a:lvl1pPr algn="r" rtl="1">
              <a:defRPr/>
            </a:lvl1pPr>
          </a:lstStyle>
          <a:p>
            <a:pPr rtl="1"/>
            <a:r>
              <a:rPr lang="he-IL" noProof="0"/>
              <a:t>לחץ כדי לערוך סגנון כותרת של תבנית בסיס</a:t>
            </a:r>
          </a:p>
        </p:txBody>
      </p:sp>
      <p:sp>
        <p:nvSpPr>
          <p:cNvPr id="3" name="מציין מיקום תוכן 2"/>
          <p:cNvSpPr>
            <a:spLocks noGrp="1"/>
          </p:cNvSpPr>
          <p:nvPr>
            <p:ph sz="half" idx="1" hasCustomPrompt="1"/>
          </p:nvPr>
        </p:nvSpPr>
        <p:spPr>
          <a:xfrm flipH="1">
            <a:off x="6324600" y="1981199"/>
            <a:ext cx="4572000" cy="3810001"/>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800"/>
            </a:lvl6pPr>
            <a:lvl7pPr algn="r" rtl="1">
              <a:defRPr sz="1800"/>
            </a:lvl7pPr>
            <a:lvl8pPr algn="r" rtl="1">
              <a:defRPr sz="1800"/>
            </a:lvl8pPr>
            <a:lvl9pPr algn="r" rtl="1">
              <a:defRPr sz="18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hasCustomPrompt="1"/>
          </p:nvPr>
        </p:nvSpPr>
        <p:spPr>
          <a:xfrm flipH="1">
            <a:off x="1295400" y="1981199"/>
            <a:ext cx="4572000" cy="3810001"/>
          </a:xfrm>
        </p:spPr>
        <p:txBody>
          <a:bodyPr rtlCol="1">
            <a:normAutofit/>
          </a:bodyPr>
          <a:lstStyle>
            <a:lvl1pPr algn="r" rtl="1">
              <a:defRPr sz="2000"/>
            </a:lvl1pPr>
            <a:lvl2pPr algn="r" rtl="1">
              <a:defRPr sz="1800"/>
            </a:lvl2pPr>
            <a:lvl3pPr algn="r" rtl="1">
              <a:defRPr sz="1600"/>
            </a:lvl3pPr>
            <a:lvl4pPr algn="r" rtl="1">
              <a:defRPr sz="1400"/>
            </a:lvl4pPr>
            <a:lvl5pPr algn="r" rtl="1">
              <a:defRPr sz="1400"/>
            </a:lvl5pPr>
            <a:lvl6pPr algn="r" rtl="1">
              <a:defRPr sz="1800"/>
            </a:lvl6pPr>
            <a:lvl7pPr algn="r" rtl="1">
              <a:defRPr sz="1800"/>
            </a:lvl7pPr>
            <a:lvl8pPr algn="r" rtl="1">
              <a:defRPr sz="1800"/>
            </a:lvl8pPr>
            <a:lvl9pPr algn="r" rtl="1">
              <a:defRPr sz="1800"/>
            </a:lvl9p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6" name="מציין מיקום של כותרת תחתונה 5"/>
          <p:cNvSpPr>
            <a:spLocks noGrp="1"/>
          </p:cNvSpPr>
          <p:nvPr>
            <p:ph type="ftr" sz="quarter" idx="11"/>
          </p:nvPr>
        </p:nvSpPr>
        <p:spPr>
          <a:xfrm flipH="1">
            <a:off x="5454369" y="6289679"/>
            <a:ext cx="6128030" cy="222436"/>
          </a:xfrm>
        </p:spPr>
        <p:txBody>
          <a:bodyPr rtlCol="1"/>
          <a:lstStyle>
            <a:lvl1pPr algn="r" rtl="1">
              <a:defRPr/>
            </a:lvl1pPr>
          </a:lstStyle>
          <a:p>
            <a:pPr rtl="1"/>
            <a:endParaRPr lang="he-IL" noProof="0"/>
          </a:p>
        </p:txBody>
      </p:sp>
      <p:sp>
        <p:nvSpPr>
          <p:cNvPr id="5" name="מציין מיקום של תאריך 4"/>
          <p:cNvSpPr>
            <a:spLocks noGrp="1"/>
          </p:cNvSpPr>
          <p:nvPr>
            <p:ph type="dt" sz="half" idx="10"/>
          </p:nvPr>
        </p:nvSpPr>
        <p:spPr>
          <a:xfrm flipH="1">
            <a:off x="1932012" y="6289679"/>
            <a:ext cx="1224000" cy="222436"/>
          </a:xfrm>
        </p:spPr>
        <p:txBody>
          <a:bodyPr rtlCol="1"/>
          <a:lstStyle>
            <a:lvl1pPr algn="l" rtl="1">
              <a:defRPr/>
            </a:lvl1pPr>
          </a:lstStyle>
          <a:p>
            <a:endParaRPr lang="he-IL" dirty="0"/>
          </a:p>
        </p:txBody>
      </p:sp>
      <p:sp>
        <p:nvSpPr>
          <p:cNvPr id="7" name="מציין מיקום של מספר שקופית 6"/>
          <p:cNvSpPr>
            <a:spLocks noGrp="1"/>
          </p:cNvSpPr>
          <p:nvPr>
            <p:ph type="sldNum" sz="quarter" idx="12"/>
          </p:nvPr>
        </p:nvSpPr>
        <p:spPr>
          <a:xfrm flipH="1">
            <a:off x="607807" y="6289679"/>
            <a:ext cx="918882" cy="222436"/>
          </a:xfrm>
        </p:spPr>
        <p:txBody>
          <a:bodyPr rtlCol="1"/>
          <a:lstStyle>
            <a:lvl1pPr algn="l" rtl="1">
              <a:defRPr/>
            </a:lvl1pPr>
          </a:lstStyle>
          <a:p>
            <a:fld id="{E31375A4-56A4-47D6-9801-1991572033F7}" type="slidenum">
              <a:rPr lang="he-IL" smtClean="0"/>
              <a:pPr/>
              <a:t>‹#›</a:t>
            </a:fld>
            <a:endParaRPr lang="he-IL"/>
          </a:p>
        </p:txBody>
      </p:sp>
    </p:spTree>
    <p:extLst>
      <p:ext uri="{BB962C8B-B14F-4D97-AF65-F5344CB8AC3E}">
        <p14:creationId xmlns:p14="http://schemas.microsoft.com/office/powerpoint/2010/main" val="41388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2"/>
        <p:cNvGrpSpPr/>
        <p:nvPr/>
      </p:nvGrpSpPr>
      <p:grpSpPr>
        <a:xfrm>
          <a:off x="0" y="0"/>
          <a:ext cx="0" cy="0"/>
          <a:chOff x="0" y="0"/>
          <a:chExt cx="0" cy="0"/>
        </a:xfrm>
      </p:grpSpPr>
      <p:sp>
        <p:nvSpPr>
          <p:cNvPr id="93" name="Google Shape;93;p17"/>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7"/>
          <p:cNvSpPr txBox="1">
            <a:spLocks noGrp="1"/>
          </p:cNvSpPr>
          <p:nvPr>
            <p:ph type="title"/>
          </p:nvPr>
        </p:nvSpPr>
        <p:spPr>
          <a:xfrm>
            <a:off x="839833" y="2283000"/>
            <a:ext cx="26332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
        <p:nvSpPr>
          <p:cNvPr id="95" name="Google Shape;95;p17"/>
          <p:cNvSpPr txBox="1">
            <a:spLocks noGrp="1"/>
          </p:cNvSpPr>
          <p:nvPr>
            <p:ph type="subTitle" idx="1"/>
          </p:nvPr>
        </p:nvSpPr>
        <p:spPr>
          <a:xfrm>
            <a:off x="4682933" y="1022933"/>
            <a:ext cx="3151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96" name="Google Shape;96;p17"/>
          <p:cNvSpPr txBox="1">
            <a:spLocks noGrp="1"/>
          </p:cNvSpPr>
          <p:nvPr>
            <p:ph type="subTitle" idx="2"/>
          </p:nvPr>
        </p:nvSpPr>
        <p:spPr>
          <a:xfrm>
            <a:off x="4682933" y="1615267"/>
            <a:ext cx="315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97" name="Google Shape;97;p17"/>
          <p:cNvSpPr txBox="1">
            <a:spLocks noGrp="1"/>
          </p:cNvSpPr>
          <p:nvPr>
            <p:ph type="subTitle" idx="3"/>
          </p:nvPr>
        </p:nvSpPr>
        <p:spPr>
          <a:xfrm>
            <a:off x="4682933" y="4610025"/>
            <a:ext cx="3151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98" name="Google Shape;98;p17"/>
          <p:cNvSpPr txBox="1">
            <a:spLocks noGrp="1"/>
          </p:cNvSpPr>
          <p:nvPr>
            <p:ph type="subTitle" idx="4"/>
          </p:nvPr>
        </p:nvSpPr>
        <p:spPr>
          <a:xfrm>
            <a:off x="4682933" y="5206467"/>
            <a:ext cx="315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99" name="Google Shape;99;p17"/>
          <p:cNvSpPr txBox="1">
            <a:spLocks noGrp="1"/>
          </p:cNvSpPr>
          <p:nvPr>
            <p:ph type="subTitle" idx="5"/>
          </p:nvPr>
        </p:nvSpPr>
        <p:spPr>
          <a:xfrm>
            <a:off x="4682933" y="2823296"/>
            <a:ext cx="3151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0" name="Google Shape;100;p17"/>
          <p:cNvSpPr txBox="1">
            <a:spLocks noGrp="1"/>
          </p:cNvSpPr>
          <p:nvPr>
            <p:ph type="subTitle" idx="6"/>
          </p:nvPr>
        </p:nvSpPr>
        <p:spPr>
          <a:xfrm>
            <a:off x="4682933" y="3419867"/>
            <a:ext cx="31516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1" name="Google Shape;101;p17"/>
          <p:cNvSpPr txBox="1">
            <a:spLocks noGrp="1"/>
          </p:cNvSpPr>
          <p:nvPr>
            <p:ph type="subTitle" idx="7"/>
          </p:nvPr>
        </p:nvSpPr>
        <p:spPr>
          <a:xfrm>
            <a:off x="8308785" y="1022933"/>
            <a:ext cx="3149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2" name="Google Shape;102;p17"/>
          <p:cNvSpPr txBox="1">
            <a:spLocks noGrp="1"/>
          </p:cNvSpPr>
          <p:nvPr>
            <p:ph type="subTitle" idx="8"/>
          </p:nvPr>
        </p:nvSpPr>
        <p:spPr>
          <a:xfrm>
            <a:off x="8307033" y="1615267"/>
            <a:ext cx="31480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3" name="Google Shape;103;p17"/>
          <p:cNvSpPr txBox="1">
            <a:spLocks noGrp="1"/>
          </p:cNvSpPr>
          <p:nvPr>
            <p:ph type="subTitle" idx="9"/>
          </p:nvPr>
        </p:nvSpPr>
        <p:spPr>
          <a:xfrm>
            <a:off x="8307035" y="4610025"/>
            <a:ext cx="3149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4" name="Google Shape;104;p17"/>
          <p:cNvSpPr txBox="1">
            <a:spLocks noGrp="1"/>
          </p:cNvSpPr>
          <p:nvPr>
            <p:ph type="subTitle" idx="13"/>
          </p:nvPr>
        </p:nvSpPr>
        <p:spPr>
          <a:xfrm>
            <a:off x="8307033" y="5206467"/>
            <a:ext cx="31480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5" name="Google Shape;105;p17"/>
          <p:cNvSpPr txBox="1">
            <a:spLocks noGrp="1"/>
          </p:cNvSpPr>
          <p:nvPr>
            <p:ph type="subTitle" idx="14"/>
          </p:nvPr>
        </p:nvSpPr>
        <p:spPr>
          <a:xfrm>
            <a:off x="8308779" y="2823296"/>
            <a:ext cx="3149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106" name="Google Shape;106;p17"/>
          <p:cNvSpPr txBox="1">
            <a:spLocks noGrp="1"/>
          </p:cNvSpPr>
          <p:nvPr>
            <p:ph type="subTitle" idx="15"/>
          </p:nvPr>
        </p:nvSpPr>
        <p:spPr>
          <a:xfrm>
            <a:off x="8308773" y="3419867"/>
            <a:ext cx="3148000" cy="8088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13596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a:off x="609600" y="159451"/>
            <a:ext cx="10807200" cy="738664"/>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700"/>
              <a:buNone/>
              <a:defRPr sz="4800" i="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74" name="Google Shape;174;p44"/>
          <p:cNvSpPr txBox="1">
            <a:spLocks noGrp="1"/>
          </p:cNvSpPr>
          <p:nvPr>
            <p:ph type="body" idx="1"/>
          </p:nvPr>
        </p:nvSpPr>
        <p:spPr>
          <a:xfrm>
            <a:off x="485037" y="1156461"/>
            <a:ext cx="10774000" cy="424732"/>
          </a:xfrm>
          <a:prstGeom prst="rect">
            <a:avLst/>
          </a:prstGeom>
          <a:noFill/>
          <a:ln>
            <a:noFill/>
          </a:ln>
        </p:spPr>
        <p:txBody>
          <a:bodyPr spcFirstLastPara="1" wrap="square" lIns="0" tIns="0" rIns="0" bIns="0" anchor="t" anchorCtr="0">
            <a:spAutoFit/>
          </a:bodyPr>
          <a:lstStyle>
            <a:lvl1pPr marL="609585" lvl="0" indent="-304792" algn="l" rtl="0">
              <a:spcBef>
                <a:spcPts val="0"/>
              </a:spcBef>
              <a:spcAft>
                <a:spcPts val="0"/>
              </a:spcAft>
              <a:buSzPts val="1700"/>
              <a:buNone/>
              <a:defRPr sz="2400" b="0" i="0">
                <a:solidFill>
                  <a:schemeClr val="dk1"/>
                </a:solidFill>
                <a:latin typeface="Arial"/>
                <a:ea typeface="Arial"/>
                <a:cs typeface="Arial"/>
                <a:sym typeface="Arial"/>
              </a:defRPr>
            </a:lvl1pPr>
            <a:lvl2pPr marL="1219170" lvl="1" indent="-304792" algn="l" rtl="0">
              <a:spcBef>
                <a:spcPts val="1600"/>
              </a:spcBef>
              <a:spcAft>
                <a:spcPts val="0"/>
              </a:spcAft>
              <a:buSzPts val="1400"/>
              <a:buNone/>
              <a:defRPr/>
            </a:lvl2pPr>
            <a:lvl3pPr marL="1828754" lvl="2" indent="-304792" algn="l" rtl="0">
              <a:spcBef>
                <a:spcPts val="1600"/>
              </a:spcBef>
              <a:spcAft>
                <a:spcPts val="0"/>
              </a:spcAft>
              <a:buSzPts val="1400"/>
              <a:buNone/>
              <a:defRPr/>
            </a:lvl3pPr>
            <a:lvl4pPr marL="2438339" lvl="3" indent="-304792" algn="l" rtl="0">
              <a:spcBef>
                <a:spcPts val="1600"/>
              </a:spcBef>
              <a:spcAft>
                <a:spcPts val="0"/>
              </a:spcAft>
              <a:buSzPts val="1400"/>
              <a:buNone/>
              <a:defRPr/>
            </a:lvl4pPr>
            <a:lvl5pPr marL="3047924" lvl="4" indent="-304792" algn="l" rtl="0">
              <a:spcBef>
                <a:spcPts val="1600"/>
              </a:spcBef>
              <a:spcAft>
                <a:spcPts val="0"/>
              </a:spcAft>
              <a:buSzPts val="1400"/>
              <a:buNone/>
              <a:defRPr/>
            </a:lvl5pPr>
            <a:lvl6pPr marL="3657509" lvl="5" indent="-304792" algn="l" rtl="0">
              <a:spcBef>
                <a:spcPts val="1600"/>
              </a:spcBef>
              <a:spcAft>
                <a:spcPts val="0"/>
              </a:spcAft>
              <a:buSzPts val="1400"/>
              <a:buNone/>
              <a:defRPr/>
            </a:lvl6pPr>
            <a:lvl7pPr marL="4267093" lvl="6" indent="-304792" algn="l" rtl="0">
              <a:spcBef>
                <a:spcPts val="1600"/>
              </a:spcBef>
              <a:spcAft>
                <a:spcPts val="0"/>
              </a:spcAft>
              <a:buSzPts val="1400"/>
              <a:buNone/>
              <a:defRPr/>
            </a:lvl7pPr>
            <a:lvl8pPr marL="4876678" lvl="7" indent="-304792" algn="l" rtl="0">
              <a:spcBef>
                <a:spcPts val="1600"/>
              </a:spcBef>
              <a:spcAft>
                <a:spcPts val="0"/>
              </a:spcAft>
              <a:buSzPts val="1400"/>
              <a:buNone/>
              <a:defRPr/>
            </a:lvl8pPr>
            <a:lvl9pPr marL="5486263" lvl="8" indent="-304792" algn="l"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015670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dk1"/>
              </a:buClr>
              <a:buSzPts val="1800"/>
              <a:buChar char="●"/>
              <a:defRPr>
                <a:solidFill>
                  <a:schemeClr val="dk1"/>
                </a:solidFill>
              </a:defRPr>
            </a:lvl1pPr>
            <a:lvl2pPr marL="1219170" lvl="1" indent="-423323" rtl="0">
              <a:spcBef>
                <a:spcPts val="0"/>
              </a:spcBef>
              <a:spcAft>
                <a:spcPts val="0"/>
              </a:spcAft>
              <a:buClr>
                <a:schemeClr val="dk1"/>
              </a:buClr>
              <a:buSzPts val="1400"/>
              <a:buChar char="○"/>
              <a:defRPr>
                <a:solidFill>
                  <a:schemeClr val="dk1"/>
                </a:solidFill>
              </a:defRPr>
            </a:lvl2pPr>
            <a:lvl3pPr marL="1828754" lvl="2" indent="-423323" rtl="0">
              <a:spcBef>
                <a:spcPts val="0"/>
              </a:spcBef>
              <a:spcAft>
                <a:spcPts val="0"/>
              </a:spcAft>
              <a:buClr>
                <a:schemeClr val="dk1"/>
              </a:buClr>
              <a:buSzPts val="1400"/>
              <a:buChar char="■"/>
              <a:defRPr>
                <a:solidFill>
                  <a:schemeClr val="dk1"/>
                </a:solidFill>
              </a:defRPr>
            </a:lvl3pPr>
            <a:lvl4pPr marL="2438339" lvl="3" indent="-423323" rtl="0">
              <a:spcBef>
                <a:spcPts val="0"/>
              </a:spcBef>
              <a:spcAft>
                <a:spcPts val="0"/>
              </a:spcAft>
              <a:buClr>
                <a:schemeClr val="dk1"/>
              </a:buClr>
              <a:buSzPts val="1400"/>
              <a:buChar char="●"/>
              <a:defRPr>
                <a:solidFill>
                  <a:schemeClr val="dk1"/>
                </a:solidFill>
              </a:defRPr>
            </a:lvl4pPr>
            <a:lvl5pPr marL="3047924" lvl="4" indent="-423323" rtl="0">
              <a:spcBef>
                <a:spcPts val="0"/>
              </a:spcBef>
              <a:spcAft>
                <a:spcPts val="0"/>
              </a:spcAft>
              <a:buClr>
                <a:schemeClr val="dk1"/>
              </a:buClr>
              <a:buSzPts val="1400"/>
              <a:buChar char="○"/>
              <a:defRPr>
                <a:solidFill>
                  <a:schemeClr val="dk1"/>
                </a:solidFill>
              </a:defRPr>
            </a:lvl5pPr>
            <a:lvl6pPr marL="3657509" lvl="5" indent="-423323" rtl="0">
              <a:spcBef>
                <a:spcPts val="0"/>
              </a:spcBef>
              <a:spcAft>
                <a:spcPts val="0"/>
              </a:spcAft>
              <a:buClr>
                <a:schemeClr val="dk1"/>
              </a:buClr>
              <a:buSzPts val="1400"/>
              <a:buChar char="■"/>
              <a:defRPr>
                <a:solidFill>
                  <a:schemeClr val="dk1"/>
                </a:solidFill>
              </a:defRPr>
            </a:lvl6pPr>
            <a:lvl7pPr marL="4267093" lvl="6" indent="-423323" rtl="0">
              <a:spcBef>
                <a:spcPts val="0"/>
              </a:spcBef>
              <a:spcAft>
                <a:spcPts val="0"/>
              </a:spcAft>
              <a:buClr>
                <a:schemeClr val="dk1"/>
              </a:buClr>
              <a:buSzPts val="1400"/>
              <a:buChar char="●"/>
              <a:defRPr>
                <a:solidFill>
                  <a:schemeClr val="dk1"/>
                </a:solidFill>
              </a:defRPr>
            </a:lvl7pPr>
            <a:lvl8pPr marL="4876678" lvl="7" indent="-423323" rtl="0">
              <a:spcBef>
                <a:spcPts val="0"/>
              </a:spcBef>
              <a:spcAft>
                <a:spcPts val="0"/>
              </a:spcAft>
              <a:buClr>
                <a:schemeClr val="dk1"/>
              </a:buClr>
              <a:buSzPts val="1400"/>
              <a:buChar char="○"/>
              <a:defRPr>
                <a:solidFill>
                  <a:schemeClr val="dk1"/>
                </a:solidFill>
              </a:defRPr>
            </a:lvl8pPr>
            <a:lvl9pPr marL="5486263" lvl="8" indent="-423323" rtl="0">
              <a:spcBef>
                <a:spcPts val="0"/>
              </a:spcBef>
              <a:spcAft>
                <a:spcPts val="0"/>
              </a:spcAft>
              <a:buClr>
                <a:schemeClr val="dk1"/>
              </a:buClr>
              <a:buSzPts val="1400"/>
              <a:buChar char="■"/>
              <a:defRPr>
                <a:solidFill>
                  <a:schemeClr val="dk1"/>
                </a:solidFill>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3162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27"/>
        <p:cNvGrpSpPr/>
        <p:nvPr/>
      </p:nvGrpSpPr>
      <p:grpSpPr>
        <a:xfrm>
          <a:off x="0" y="0"/>
          <a:ext cx="0" cy="0"/>
          <a:chOff x="0" y="0"/>
          <a:chExt cx="0" cy="0"/>
        </a:xfrm>
      </p:grpSpPr>
      <p:sp>
        <p:nvSpPr>
          <p:cNvPr id="128" name="Google Shape;128;p32"/>
          <p:cNvSpPr txBox="1">
            <a:spLocks noGrp="1"/>
          </p:cNvSpPr>
          <p:nvPr>
            <p:ph type="title"/>
          </p:nvPr>
        </p:nvSpPr>
        <p:spPr>
          <a:xfrm>
            <a:off x="4739479" y="2758389"/>
            <a:ext cx="2713200" cy="1009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640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32"/>
          <p:cNvSpPr txBox="1">
            <a:spLocks noGrp="1"/>
          </p:cNvSpPr>
          <p:nvPr>
            <p:ph type="body" idx="1"/>
          </p:nvPr>
        </p:nvSpPr>
        <p:spPr>
          <a:xfrm>
            <a:off x="512965" y="1244745"/>
            <a:ext cx="11068400" cy="377476"/>
          </a:xfrm>
          <a:prstGeom prst="rect">
            <a:avLst/>
          </a:prstGeom>
          <a:noFill/>
          <a:ln>
            <a:noFill/>
          </a:ln>
        </p:spPr>
        <p:txBody>
          <a:bodyPr spcFirstLastPara="1" wrap="square" lIns="0" tIns="0" rIns="0" bIns="0" anchor="t" anchorCtr="0">
            <a:spAutoFit/>
          </a:bodyPr>
          <a:lstStyle>
            <a:lvl1pPr marL="609585" lvl="0" indent="-304792" algn="l" rtl="0">
              <a:spcBef>
                <a:spcPts val="0"/>
              </a:spcBef>
              <a:spcAft>
                <a:spcPts val="0"/>
              </a:spcAft>
              <a:buSzPts val="1800"/>
              <a:buNone/>
              <a:defRPr sz="2133" i="0" u="sng">
                <a:solidFill>
                  <a:srgbClr val="005ED3"/>
                </a:solidFill>
              </a:defRPr>
            </a:lvl1pPr>
            <a:lvl2pPr marL="1219170" lvl="1" indent="-304792" algn="l" rtl="0">
              <a:spcBef>
                <a:spcPts val="1600"/>
              </a:spcBef>
              <a:spcAft>
                <a:spcPts val="0"/>
              </a:spcAft>
              <a:buSzPts val="1400"/>
              <a:buNone/>
              <a:defRPr/>
            </a:lvl2pPr>
            <a:lvl3pPr marL="1828754" lvl="2" indent="-304792" algn="l" rtl="0">
              <a:spcBef>
                <a:spcPts val="1600"/>
              </a:spcBef>
              <a:spcAft>
                <a:spcPts val="0"/>
              </a:spcAft>
              <a:buSzPts val="1400"/>
              <a:buNone/>
              <a:defRPr/>
            </a:lvl3pPr>
            <a:lvl4pPr marL="2438339" lvl="3" indent="-304792" algn="l" rtl="0">
              <a:spcBef>
                <a:spcPts val="1600"/>
              </a:spcBef>
              <a:spcAft>
                <a:spcPts val="0"/>
              </a:spcAft>
              <a:buSzPts val="1400"/>
              <a:buNone/>
              <a:defRPr/>
            </a:lvl4pPr>
            <a:lvl5pPr marL="3047924" lvl="4" indent="-304792" algn="l" rtl="0">
              <a:spcBef>
                <a:spcPts val="1600"/>
              </a:spcBef>
              <a:spcAft>
                <a:spcPts val="0"/>
              </a:spcAft>
              <a:buSzPts val="1400"/>
              <a:buNone/>
              <a:defRPr/>
            </a:lvl5pPr>
            <a:lvl6pPr marL="3657509" lvl="5" indent="-304792" algn="l" rtl="0">
              <a:spcBef>
                <a:spcPts val="1600"/>
              </a:spcBef>
              <a:spcAft>
                <a:spcPts val="0"/>
              </a:spcAft>
              <a:buSzPts val="1400"/>
              <a:buNone/>
              <a:defRPr/>
            </a:lvl6pPr>
            <a:lvl7pPr marL="4267093" lvl="6" indent="-304792" algn="l" rtl="0">
              <a:spcBef>
                <a:spcPts val="1600"/>
              </a:spcBef>
              <a:spcAft>
                <a:spcPts val="0"/>
              </a:spcAft>
              <a:buSzPts val="1400"/>
              <a:buNone/>
              <a:defRPr/>
            </a:lvl7pPr>
            <a:lvl8pPr marL="4876678" lvl="7" indent="-304792" algn="l" rtl="0">
              <a:spcBef>
                <a:spcPts val="1600"/>
              </a:spcBef>
              <a:spcAft>
                <a:spcPts val="0"/>
              </a:spcAft>
              <a:buSzPts val="1400"/>
              <a:buNone/>
              <a:defRPr/>
            </a:lvl8pPr>
            <a:lvl9pPr marL="5486263" lvl="8" indent="-304792" algn="l"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720089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325804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spTree>
      <p:nvGrpSpPr>
        <p:cNvPr id="1" name="Shape 13"/>
        <p:cNvGrpSpPr/>
        <p:nvPr/>
      </p:nvGrpSpPr>
      <p:grpSpPr>
        <a:xfrm>
          <a:off x="0" y="0"/>
          <a:ext cx="0" cy="0"/>
          <a:chOff x="0" y="0"/>
          <a:chExt cx="0" cy="0"/>
        </a:xfrm>
      </p:grpSpPr>
      <p:sp>
        <p:nvSpPr>
          <p:cNvPr id="14" name="Google Shape;14;p3"/>
          <p:cNvSpPr/>
          <p:nvPr/>
        </p:nvSpPr>
        <p:spPr>
          <a:xfrm flipH="1">
            <a:off x="1057470" y="-106400"/>
            <a:ext cx="9840685"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p:nvPr/>
        </p:nvSpPr>
        <p:spPr>
          <a:xfrm rot="5400000">
            <a:off x="9719429" y="3330000"/>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22;p4">
            <a:extLst>
              <a:ext uri="{FF2B5EF4-FFF2-40B4-BE49-F238E27FC236}">
                <a16:creationId xmlns:a16="http://schemas.microsoft.com/office/drawing/2014/main" id="{1825E2E3-88B5-48D3-9EAA-9258DE9DA8D5}"/>
              </a:ext>
            </a:extLst>
          </p:cNvPr>
          <p:cNvSpPr txBox="1">
            <a:spLocks noGrp="1"/>
          </p:cNvSpPr>
          <p:nvPr>
            <p:ph type="title"/>
          </p:nvPr>
        </p:nvSpPr>
        <p:spPr>
          <a:xfrm>
            <a:off x="3173761" y="1845156"/>
            <a:ext cx="5844479" cy="3167688"/>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5867"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dirty="0"/>
          </a:p>
        </p:txBody>
      </p:sp>
      <p:sp>
        <p:nvSpPr>
          <p:cNvPr id="9" name="Google Shape;15;p3">
            <a:extLst>
              <a:ext uri="{FF2B5EF4-FFF2-40B4-BE49-F238E27FC236}">
                <a16:creationId xmlns:a16="http://schemas.microsoft.com/office/drawing/2014/main" id="{E7A03679-845B-4C3E-AB56-756888BD4D3F}"/>
              </a:ext>
            </a:extLst>
          </p:cNvPr>
          <p:cNvSpPr/>
          <p:nvPr/>
        </p:nvSpPr>
        <p:spPr>
          <a:xfrm rot="5400000">
            <a:off x="-102331" y="3330000"/>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493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p:nvPr/>
        </p:nvSpPr>
        <p:spPr>
          <a:xfrm flipH="1">
            <a:off x="-155767" y="-106400"/>
            <a:ext cx="4016400"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839833" y="2283000"/>
            <a:ext cx="29140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
        <p:nvSpPr>
          <p:cNvPr id="26" name="Google Shape;26;p5"/>
          <p:cNvSpPr txBox="1">
            <a:spLocks noGrp="1"/>
          </p:cNvSpPr>
          <p:nvPr>
            <p:ph type="subTitle" idx="1"/>
          </p:nvPr>
        </p:nvSpPr>
        <p:spPr>
          <a:xfrm>
            <a:off x="5836465" y="1249800"/>
            <a:ext cx="34836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27" name="Google Shape;27;p5"/>
          <p:cNvSpPr txBox="1">
            <a:spLocks noGrp="1"/>
          </p:cNvSpPr>
          <p:nvPr>
            <p:ph type="subTitle" idx="2"/>
          </p:nvPr>
        </p:nvSpPr>
        <p:spPr>
          <a:xfrm>
            <a:off x="5832167" y="1842133"/>
            <a:ext cx="3488000" cy="14852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28" name="Google Shape;28;p5"/>
          <p:cNvSpPr txBox="1">
            <a:spLocks noGrp="1"/>
          </p:cNvSpPr>
          <p:nvPr>
            <p:ph type="subTitle" idx="3"/>
          </p:nvPr>
        </p:nvSpPr>
        <p:spPr>
          <a:xfrm>
            <a:off x="5836460" y="3813933"/>
            <a:ext cx="3486800" cy="592400"/>
          </a:xfrm>
          <a:prstGeom prst="rect">
            <a:avLst/>
          </a:prstGeom>
        </p:spPr>
        <p:txBody>
          <a:bodyPr spcFirstLastPara="1" wrap="square" lIns="91425" tIns="91425" rIns="91425" bIns="91425" anchor="t" anchorCtr="0">
            <a:noAutofit/>
          </a:bodyPr>
          <a:lstStyle>
            <a:lvl1pPr marL="0" marR="0" lvl="0" indent="-169329" rtl="0">
              <a:lnSpc>
                <a:spcPct val="115000"/>
              </a:lnSpc>
              <a:spcBef>
                <a:spcPts val="0"/>
              </a:spcBef>
              <a:spcAft>
                <a:spcPts val="0"/>
              </a:spcAft>
              <a:buClr>
                <a:schemeClr val="dk1"/>
              </a:buClr>
              <a:buSzPts val="2000"/>
              <a:buNone/>
              <a:defRPr sz="2667" b="1"/>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
        <p:nvSpPr>
          <p:cNvPr id="29" name="Google Shape;29;p5"/>
          <p:cNvSpPr txBox="1">
            <a:spLocks noGrp="1"/>
          </p:cNvSpPr>
          <p:nvPr>
            <p:ph type="subTitle" idx="4"/>
          </p:nvPr>
        </p:nvSpPr>
        <p:spPr>
          <a:xfrm>
            <a:off x="5832167" y="4406300"/>
            <a:ext cx="3483600" cy="1487600"/>
          </a:xfrm>
          <a:prstGeom prst="rect">
            <a:avLst/>
          </a:prstGeom>
        </p:spPr>
        <p:txBody>
          <a:bodyPr spcFirstLastPara="1" wrap="square" lIns="91425" tIns="91425" rIns="91425" bIns="91425" anchor="t" anchorCtr="0">
            <a:noAutofit/>
          </a:bodyPr>
          <a:lstStyle>
            <a:lvl1pPr marL="0" marR="0" lvl="0" indent="-11853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2133"/>
              </a:spcBef>
              <a:spcAft>
                <a:spcPts val="0"/>
              </a:spcAft>
              <a:buSzPts val="1400"/>
              <a:buNone/>
              <a:defRPr/>
            </a:lvl3pPr>
            <a:lvl4pPr lvl="3" rtl="0">
              <a:lnSpc>
                <a:spcPct val="115000"/>
              </a:lnSpc>
              <a:spcBef>
                <a:spcPts val="2133"/>
              </a:spcBef>
              <a:spcAft>
                <a:spcPts val="0"/>
              </a:spcAft>
              <a:buSzPts val="1400"/>
              <a:buNone/>
              <a:defRPr/>
            </a:lvl4pPr>
            <a:lvl5pPr lvl="4" rtl="0">
              <a:lnSpc>
                <a:spcPct val="115000"/>
              </a:lnSpc>
              <a:spcBef>
                <a:spcPts val="2133"/>
              </a:spcBef>
              <a:spcAft>
                <a:spcPts val="0"/>
              </a:spcAft>
              <a:buSzPts val="1400"/>
              <a:buNone/>
              <a:defRPr/>
            </a:lvl5pPr>
            <a:lvl6pPr lvl="5" rtl="0">
              <a:lnSpc>
                <a:spcPct val="115000"/>
              </a:lnSpc>
              <a:spcBef>
                <a:spcPts val="2133"/>
              </a:spcBef>
              <a:spcAft>
                <a:spcPts val="0"/>
              </a:spcAft>
              <a:buSzPts val="1400"/>
              <a:buNone/>
              <a:defRPr/>
            </a:lvl6pPr>
            <a:lvl7pPr lvl="6" rtl="0">
              <a:lnSpc>
                <a:spcPct val="115000"/>
              </a:lnSpc>
              <a:spcBef>
                <a:spcPts val="2133"/>
              </a:spcBef>
              <a:spcAft>
                <a:spcPts val="0"/>
              </a:spcAft>
              <a:buSzPts val="1400"/>
              <a:buNone/>
              <a:defRPr/>
            </a:lvl7pPr>
            <a:lvl8pPr lvl="7" rtl="0">
              <a:lnSpc>
                <a:spcPct val="115000"/>
              </a:lnSpc>
              <a:spcBef>
                <a:spcPts val="2133"/>
              </a:spcBef>
              <a:spcAft>
                <a:spcPts val="0"/>
              </a:spcAft>
              <a:buSzPts val="1400"/>
              <a:buNone/>
              <a:defRPr/>
            </a:lvl8pPr>
            <a:lvl9pPr lvl="8" rtl="0">
              <a:lnSpc>
                <a:spcPct val="115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19666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p:nvPr/>
        </p:nvSpPr>
        <p:spPr>
          <a:xfrm flipH="1">
            <a:off x="-155767" y="-106400"/>
            <a:ext cx="4016400" cy="7070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6"/>
          <p:cNvSpPr txBox="1">
            <a:spLocks noGrp="1"/>
          </p:cNvSpPr>
          <p:nvPr>
            <p:ph type="title"/>
          </p:nvPr>
        </p:nvSpPr>
        <p:spPr>
          <a:xfrm>
            <a:off x="839833" y="2283000"/>
            <a:ext cx="29140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29329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p:nvPr/>
        </p:nvSpPr>
        <p:spPr>
          <a:xfrm rot="10800000" flipH="1">
            <a:off x="-63800" y="5467367"/>
            <a:ext cx="12319600" cy="1609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title"/>
          </p:nvPr>
        </p:nvSpPr>
        <p:spPr>
          <a:xfrm>
            <a:off x="6205267" y="1086700"/>
            <a:ext cx="4460000" cy="209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b="1"/>
            </a:lvl1pPr>
            <a:lvl2pPr lvl="1" algn="ctr" rtl="0">
              <a:spcBef>
                <a:spcPts val="0"/>
              </a:spcBef>
              <a:spcAft>
                <a:spcPts val="0"/>
              </a:spcAft>
              <a:buSzPts val="3600"/>
              <a:buNone/>
              <a:defRPr sz="4800" b="1"/>
            </a:lvl2pPr>
            <a:lvl3pPr lvl="2" algn="ctr" rtl="0">
              <a:spcBef>
                <a:spcPts val="0"/>
              </a:spcBef>
              <a:spcAft>
                <a:spcPts val="0"/>
              </a:spcAft>
              <a:buSzPts val="3600"/>
              <a:buNone/>
              <a:defRPr sz="4800" b="1"/>
            </a:lvl3pPr>
            <a:lvl4pPr lvl="3" algn="ctr" rtl="0">
              <a:spcBef>
                <a:spcPts val="0"/>
              </a:spcBef>
              <a:spcAft>
                <a:spcPts val="0"/>
              </a:spcAft>
              <a:buSzPts val="3600"/>
              <a:buNone/>
              <a:defRPr sz="4800" b="1"/>
            </a:lvl4pPr>
            <a:lvl5pPr lvl="4" algn="ctr" rtl="0">
              <a:spcBef>
                <a:spcPts val="0"/>
              </a:spcBef>
              <a:spcAft>
                <a:spcPts val="0"/>
              </a:spcAft>
              <a:buSzPts val="3600"/>
              <a:buNone/>
              <a:defRPr sz="4800" b="1"/>
            </a:lvl5pPr>
            <a:lvl6pPr lvl="5" algn="ctr" rtl="0">
              <a:spcBef>
                <a:spcPts val="0"/>
              </a:spcBef>
              <a:spcAft>
                <a:spcPts val="0"/>
              </a:spcAft>
              <a:buSzPts val="3600"/>
              <a:buNone/>
              <a:defRPr sz="4800" b="1"/>
            </a:lvl6pPr>
            <a:lvl7pPr lvl="6" algn="ctr" rtl="0">
              <a:spcBef>
                <a:spcPts val="0"/>
              </a:spcBef>
              <a:spcAft>
                <a:spcPts val="0"/>
              </a:spcAft>
              <a:buSzPts val="3600"/>
              <a:buNone/>
              <a:defRPr sz="4800" b="1"/>
            </a:lvl7pPr>
            <a:lvl8pPr lvl="7" algn="ctr" rtl="0">
              <a:spcBef>
                <a:spcPts val="0"/>
              </a:spcBef>
              <a:spcAft>
                <a:spcPts val="0"/>
              </a:spcAft>
              <a:buSzPts val="3600"/>
              <a:buNone/>
              <a:defRPr sz="4800" b="1"/>
            </a:lvl8pPr>
            <a:lvl9pPr lvl="8" algn="ctr" rtl="0">
              <a:spcBef>
                <a:spcPts val="0"/>
              </a:spcBef>
              <a:spcAft>
                <a:spcPts val="0"/>
              </a:spcAft>
              <a:buSzPts val="3600"/>
              <a:buNone/>
              <a:defRPr sz="4800" b="1"/>
            </a:lvl9pPr>
          </a:lstStyle>
          <a:p>
            <a:r>
              <a:rPr lang="en-US"/>
              <a:t>Click to edit Master title style</a:t>
            </a:r>
            <a:endParaRPr/>
          </a:p>
        </p:txBody>
      </p:sp>
      <p:sp>
        <p:nvSpPr>
          <p:cNvPr id="36" name="Google Shape;36;p7"/>
          <p:cNvSpPr txBox="1">
            <a:spLocks noGrp="1"/>
          </p:cNvSpPr>
          <p:nvPr>
            <p:ph type="subTitle" idx="1"/>
          </p:nvPr>
        </p:nvSpPr>
        <p:spPr>
          <a:xfrm>
            <a:off x="6205267" y="3485233"/>
            <a:ext cx="5124400" cy="113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37" name="Google Shape;37;p7"/>
          <p:cNvSpPr/>
          <p:nvPr/>
        </p:nvSpPr>
        <p:spPr>
          <a:xfrm rot="-5402319">
            <a:off x="4915532" y="1804633"/>
            <a:ext cx="1186000" cy="1952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208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p:nvPr/>
        </p:nvSpPr>
        <p:spPr>
          <a:xfrm rot="10800000" flipH="1">
            <a:off x="-63800" y="5467367"/>
            <a:ext cx="12319600" cy="1609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8"/>
          <p:cNvSpPr/>
          <p:nvPr/>
        </p:nvSpPr>
        <p:spPr>
          <a:xfrm>
            <a:off x="4936100" y="5379333"/>
            <a:ext cx="2319600" cy="198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txBox="1">
            <a:spLocks noGrp="1"/>
          </p:cNvSpPr>
          <p:nvPr>
            <p:ph type="title"/>
          </p:nvPr>
        </p:nvSpPr>
        <p:spPr>
          <a:xfrm>
            <a:off x="1850800" y="0"/>
            <a:ext cx="8490400" cy="54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666" b="1"/>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088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p:nvPr/>
        </p:nvSpPr>
        <p:spPr>
          <a:xfrm rot="10800000" flipH="1">
            <a:off x="-63800" y="-255200"/>
            <a:ext cx="12319600" cy="315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9"/>
          <p:cNvSpPr txBox="1">
            <a:spLocks noGrp="1"/>
          </p:cNvSpPr>
          <p:nvPr>
            <p:ph type="title"/>
          </p:nvPr>
        </p:nvSpPr>
        <p:spPr>
          <a:xfrm>
            <a:off x="2867000" y="0"/>
            <a:ext cx="6458000" cy="29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667" b="1">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45" name="Google Shape;45;p9"/>
          <p:cNvSpPr txBox="1">
            <a:spLocks noGrp="1"/>
          </p:cNvSpPr>
          <p:nvPr>
            <p:ph type="subTitle" idx="1"/>
          </p:nvPr>
        </p:nvSpPr>
        <p:spPr>
          <a:xfrm>
            <a:off x="3822200" y="2903600"/>
            <a:ext cx="4547600" cy="39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85703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p:nvPr/>
        </p:nvSpPr>
        <p:spPr>
          <a:xfrm flipH="1">
            <a:off x="-155767" y="-138300"/>
            <a:ext cx="4016400" cy="7134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1"/>
          <p:cNvSpPr txBox="1">
            <a:spLocks noGrp="1"/>
          </p:cNvSpPr>
          <p:nvPr>
            <p:ph type="title"/>
          </p:nvPr>
        </p:nvSpPr>
        <p:spPr>
          <a:xfrm>
            <a:off x="839833" y="2283000"/>
            <a:ext cx="2914000" cy="2292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en-US"/>
              <a:t>Click to edit Master title style</a:t>
            </a:r>
            <a:endParaRPr/>
          </a:p>
        </p:txBody>
      </p:sp>
      <p:sp>
        <p:nvSpPr>
          <p:cNvPr id="52" name="Google Shape;52;p11"/>
          <p:cNvSpPr txBox="1">
            <a:spLocks noGrp="1"/>
          </p:cNvSpPr>
          <p:nvPr>
            <p:ph type="title" idx="2" hasCustomPrompt="1"/>
          </p:nvPr>
        </p:nvSpPr>
        <p:spPr>
          <a:xfrm>
            <a:off x="4686300" y="2488900"/>
            <a:ext cx="5480000" cy="1156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933"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3" name="Google Shape;53;p11"/>
          <p:cNvSpPr txBox="1">
            <a:spLocks noGrp="1"/>
          </p:cNvSpPr>
          <p:nvPr>
            <p:ph type="body" idx="1"/>
          </p:nvPr>
        </p:nvSpPr>
        <p:spPr>
          <a:xfrm>
            <a:off x="4686300" y="3775133"/>
            <a:ext cx="5480000" cy="113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marR="0" lvl="1" indent="-423323" algn="l" rtl="0">
              <a:lnSpc>
                <a:spcPct val="115000"/>
              </a:lnSpc>
              <a:spcBef>
                <a:spcPts val="2133"/>
              </a:spcBef>
              <a:spcAft>
                <a:spcPts val="0"/>
              </a:spcAft>
              <a:buSzPts val="1400"/>
              <a:buChar char="○"/>
              <a:defRPr/>
            </a:lvl2pPr>
            <a:lvl3pPr marL="1828754" marR="0" lvl="2" indent="-423323" algn="l" rtl="0">
              <a:lnSpc>
                <a:spcPct val="115000"/>
              </a:lnSpc>
              <a:spcBef>
                <a:spcPts val="2133"/>
              </a:spcBef>
              <a:spcAft>
                <a:spcPts val="0"/>
              </a:spcAft>
              <a:buSzPts val="1400"/>
              <a:buChar char="■"/>
              <a:defRPr/>
            </a:lvl3pPr>
            <a:lvl4pPr marL="2438339" marR="0" lvl="3" indent="-423323" algn="l" rtl="0">
              <a:lnSpc>
                <a:spcPct val="115000"/>
              </a:lnSpc>
              <a:spcBef>
                <a:spcPts val="2133"/>
              </a:spcBef>
              <a:spcAft>
                <a:spcPts val="0"/>
              </a:spcAft>
              <a:buSzPts val="1400"/>
              <a:buChar char="●"/>
              <a:defRPr/>
            </a:lvl4pPr>
            <a:lvl5pPr marL="3047924" marR="0" lvl="4" indent="-423323" algn="l" rtl="0">
              <a:lnSpc>
                <a:spcPct val="115000"/>
              </a:lnSpc>
              <a:spcBef>
                <a:spcPts val="2133"/>
              </a:spcBef>
              <a:spcAft>
                <a:spcPts val="0"/>
              </a:spcAft>
              <a:buSzPts val="1400"/>
              <a:buChar char="○"/>
              <a:defRPr/>
            </a:lvl5pPr>
            <a:lvl6pPr marL="3657509" marR="0" lvl="5" indent="-423323" algn="l" rtl="0">
              <a:lnSpc>
                <a:spcPct val="115000"/>
              </a:lnSpc>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0738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8133" y="593367"/>
            <a:ext cx="10255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1pPr>
            <a:lvl2pPr lvl="1">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2pPr>
            <a:lvl3pPr lvl="2">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3pPr>
            <a:lvl4pPr lvl="3">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4pPr>
            <a:lvl5pPr lvl="4">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5pPr>
            <a:lvl6pPr lvl="5">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6pPr>
            <a:lvl7pPr lvl="6">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7pPr>
            <a:lvl8pPr lvl="7">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8pPr>
            <a:lvl9pPr lvl="8">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9pPr>
          </a:lstStyle>
          <a:p>
            <a:endParaRPr/>
          </a:p>
        </p:txBody>
      </p:sp>
      <p:sp>
        <p:nvSpPr>
          <p:cNvPr id="7" name="Google Shape;7;p1"/>
          <p:cNvSpPr txBox="1">
            <a:spLocks noGrp="1"/>
          </p:cNvSpPr>
          <p:nvPr>
            <p:ph type="body" idx="1"/>
          </p:nvPr>
        </p:nvSpPr>
        <p:spPr>
          <a:xfrm>
            <a:off x="968133" y="1536633"/>
            <a:ext cx="102556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1pPr>
            <a:lvl2pPr marL="914400" lvl="1"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2pPr>
            <a:lvl3pPr marL="1371600" lvl="2"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3pPr>
            <a:lvl4pPr marL="1828800" lvl="3"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4pPr>
            <a:lvl5pPr marL="2286000" lvl="4"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5pPr>
            <a:lvl6pPr marL="2743200" lvl="5"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6pPr>
            <a:lvl7pPr marL="3200400" lvl="6"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7pPr>
            <a:lvl8pPr marL="3657600" lvl="7" indent="-317500">
              <a:lnSpc>
                <a:spcPct val="115000"/>
              </a:lnSpc>
              <a:spcBef>
                <a:spcPts val="1600"/>
              </a:spcBef>
              <a:spcAft>
                <a:spcPts val="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8pPr>
            <a:lvl9pPr marL="4114800" lvl="8" indent="-317500">
              <a:lnSpc>
                <a:spcPct val="115000"/>
              </a:lnSpc>
              <a:spcBef>
                <a:spcPts val="1600"/>
              </a:spcBef>
              <a:spcAft>
                <a:spcPts val="1600"/>
              </a:spcAft>
              <a:buClr>
                <a:schemeClr val="dk2"/>
              </a:buClr>
              <a:buSzPts val="1400"/>
              <a:buFont typeface="Encode Sans Semi Condensed"/>
              <a:buChar char="■"/>
              <a:defRPr>
                <a:solidFill>
                  <a:schemeClr val="dk2"/>
                </a:solidFill>
                <a:latin typeface="Encode Sans Semi Condensed"/>
                <a:ea typeface="Encode Sans Semi Condensed"/>
                <a:cs typeface="Encode Sans Semi Condensed"/>
                <a:sym typeface="Encode Sans Semi Condensed"/>
              </a:defRPr>
            </a:lvl9pPr>
          </a:lstStyle>
          <a:p>
            <a:endParaRPr/>
          </a:p>
        </p:txBody>
      </p:sp>
      <p:sp>
        <p:nvSpPr>
          <p:cNvPr id="2" name="Slide Number Placeholder 1">
            <a:extLst>
              <a:ext uri="{FF2B5EF4-FFF2-40B4-BE49-F238E27FC236}">
                <a16:creationId xmlns:a16="http://schemas.microsoft.com/office/drawing/2014/main" id="{462F38A8-7712-4B64-AE2B-DFE488686BA6}"/>
              </a:ext>
            </a:extLst>
          </p:cNvPr>
          <p:cNvSpPr>
            <a:spLocks noGrp="1"/>
          </p:cNvSpPr>
          <p:nvPr>
            <p:ph type="sldNum" sz="quarter" idx="4"/>
          </p:nvPr>
        </p:nvSpPr>
        <p:spPr>
          <a:xfrm>
            <a:off x="9323201" y="63437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CD609-5E62-406B-841E-66A7FD8A976C}" type="slidenum">
              <a:rPr lang="LID4096" smtClean="0"/>
              <a:t>‹#›</a:t>
            </a:fld>
            <a:endParaRPr lang="LID4096"/>
          </a:p>
        </p:txBody>
      </p:sp>
    </p:spTree>
    <p:extLst>
      <p:ext uri="{BB962C8B-B14F-4D97-AF65-F5344CB8AC3E}">
        <p14:creationId xmlns:p14="http://schemas.microsoft.com/office/powerpoint/2010/main" val="168445984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1" r:id="rId9"/>
    <p:sldLayoutId id="2147483674" r:id="rId10"/>
    <p:sldLayoutId id="2147483675"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90" r:id="rId21"/>
    <p:sldLayoutId id="2147483694" r:id="rId22"/>
    <p:sldLayoutId id="2147483695" r:id="rId23"/>
    <p:sldLayoutId id="2147483696" r:id="rId24"/>
    <p:sldLayoutId id="2147483697" r:id="rId2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2" name="Google Shape;162;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87765628"/>
      </p:ext>
    </p:extLst>
  </p:cSld>
  <p:clrMap bg1="lt1" tx1="dk1" bg2="dk2" tx2="lt2" accent1="accent1" accent2="accent2" accent3="accent3" accent4="accent4" accent5="accent5" accent6="accent6" hlink="hlink" folHlink="folHlink"/>
  <p:sldLayoutIdLst>
    <p:sldLayoutId id="214748368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jalammar.github.io/illustrated-transformer/"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abs/1910.10683"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paperswithcode.com/sota/question-answering-on-squad11-dev"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4.xml"/><Relationship Id="rId4" Type="http://schemas.microsoft.com/office/2007/relationships/hdphoto" Target="../media/hdphoto4.wdp"/></Relationships>
</file>

<file path=ppt/slides/_rels/slide8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007.14062.pdf" TargetMode="External"/><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3.jpeg"/></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pdf/1910.01108.pdf" TargetMode="External"/><Relationship Id="rId1" Type="http://schemas.openxmlformats.org/officeDocument/2006/relationships/slideLayout" Target="../slideLayouts/slideLayout14.xml"/><Relationship Id="rId4" Type="http://schemas.microsoft.com/office/2007/relationships/hdphoto" Target="../media/hdphoto4.wdp"/></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pdf/1910.01108.pdf" TargetMode="External"/><Relationship Id="rId1" Type="http://schemas.openxmlformats.org/officeDocument/2006/relationships/slideLayout" Target="../slideLayouts/slideLayout14.xml"/><Relationship Id="rId4" Type="http://schemas.microsoft.com/office/2007/relationships/hdphoto" Target="../media/hdphoto4.wdp"/></Relationships>
</file>

<file path=ppt/slides/_rels/slide9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14.xml"/><Relationship Id="rId4" Type="http://schemas.microsoft.com/office/2007/relationships/hdphoto" Target="../media/hdphoto4.wdp"/></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1D18-59E8-4FA0-8582-DDD702D9304B}"/>
              </a:ext>
            </a:extLst>
          </p:cNvPr>
          <p:cNvSpPr>
            <a:spLocks noGrp="1"/>
          </p:cNvSpPr>
          <p:nvPr>
            <p:ph type="ctrTitle"/>
          </p:nvPr>
        </p:nvSpPr>
        <p:spPr>
          <a:xfrm>
            <a:off x="931593" y="1021133"/>
            <a:ext cx="10328813" cy="2172800"/>
          </a:xfrm>
        </p:spPr>
        <p:txBody>
          <a:bodyPr/>
          <a:lstStyle/>
          <a:p>
            <a:r>
              <a:rPr lang="en-US" dirty="0"/>
              <a:t>Lecture 11 – Pretraining &amp; Transformer Variants</a:t>
            </a:r>
            <a:endParaRPr lang="LID4096" dirty="0"/>
          </a:p>
        </p:txBody>
      </p:sp>
      <p:sp>
        <p:nvSpPr>
          <p:cNvPr id="3" name="Subtitle 2">
            <a:extLst>
              <a:ext uri="{FF2B5EF4-FFF2-40B4-BE49-F238E27FC236}">
                <a16:creationId xmlns:a16="http://schemas.microsoft.com/office/drawing/2014/main" id="{7B5AE499-0297-4151-8C1D-A8060A21C966}"/>
              </a:ext>
            </a:extLst>
          </p:cNvPr>
          <p:cNvSpPr>
            <a:spLocks noGrp="1"/>
          </p:cNvSpPr>
          <p:nvPr>
            <p:ph type="subTitle" idx="1"/>
          </p:nvPr>
        </p:nvSpPr>
        <p:spPr/>
        <p:txBody>
          <a:bodyPr/>
          <a:lstStyle/>
          <a:p>
            <a:r>
              <a:rPr lang="en-US" dirty="0"/>
              <a:t>Naveh Porat</a:t>
            </a:r>
          </a:p>
          <a:p>
            <a:r>
              <a:rPr lang="en-US" sz="2000" dirty="0"/>
              <a:t>July 2022</a:t>
            </a:r>
            <a:endParaRPr lang="LID4096" sz="2400" dirty="0"/>
          </a:p>
        </p:txBody>
      </p:sp>
    </p:spTree>
    <p:extLst>
      <p:ext uri="{BB962C8B-B14F-4D97-AF65-F5344CB8AC3E}">
        <p14:creationId xmlns:p14="http://schemas.microsoft.com/office/powerpoint/2010/main" val="1004637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Model Inputs</a:t>
            </a:r>
          </a:p>
        </p:txBody>
      </p:sp>
      <p:pic>
        <p:nvPicPr>
          <p:cNvPr id="88066" name="Picture 2">
            <a:extLst>
              <a:ext uri="{FF2B5EF4-FFF2-40B4-BE49-F238E27FC236}">
                <a16:creationId xmlns:a16="http://schemas.microsoft.com/office/drawing/2014/main" id="{34D73DFF-F034-4E7D-A6C9-999C89E72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57" r="18273"/>
          <a:stretch/>
        </p:blipFill>
        <p:spPr bwMode="auto">
          <a:xfrm>
            <a:off x="1395054" y="1196789"/>
            <a:ext cx="9285105" cy="555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 Training – Masked Language Modeling</a:t>
            </a:r>
          </a:p>
        </p:txBody>
      </p:sp>
      <p:pic>
        <p:nvPicPr>
          <p:cNvPr id="91138" name="Picture 2">
            <a:extLst>
              <a:ext uri="{FF2B5EF4-FFF2-40B4-BE49-F238E27FC236}">
                <a16:creationId xmlns:a16="http://schemas.microsoft.com/office/drawing/2014/main" id="{2561C34C-3785-415F-910A-8515CCDF4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691" y="1110062"/>
            <a:ext cx="8615009" cy="566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69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 Training – Next Sentence Prediction</a:t>
            </a:r>
          </a:p>
        </p:txBody>
      </p:sp>
      <p:pic>
        <p:nvPicPr>
          <p:cNvPr id="93186" name="Picture 2">
            <a:extLst>
              <a:ext uri="{FF2B5EF4-FFF2-40B4-BE49-F238E27FC236}">
                <a16:creationId xmlns:a16="http://schemas.microsoft.com/office/drawing/2014/main" id="{C1EFF164-950B-4659-A673-93EA4CC9F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851" y="1175963"/>
            <a:ext cx="8117262" cy="55811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B479D5-A617-4EBF-B4C2-5F817B539706}"/>
              </a:ext>
            </a:extLst>
          </p:cNvPr>
          <p:cNvSpPr txBox="1"/>
          <p:nvPr/>
        </p:nvSpPr>
        <p:spPr>
          <a:xfrm>
            <a:off x="6334375" y="1554500"/>
            <a:ext cx="3897786" cy="954107"/>
          </a:xfrm>
          <a:prstGeom prst="rect">
            <a:avLst/>
          </a:prstGeom>
          <a:noFill/>
        </p:spPr>
        <p:txBody>
          <a:bodyPr wrap="square" rtlCol="0">
            <a:spAutoFit/>
          </a:bodyPr>
          <a:lstStyle/>
          <a:p>
            <a:pPr marL="0" lvl="0" indent="0" defTabSz="914400" eaLnBrk="0" latinLnBrk="0" hangingPunct="0">
              <a:spcBef>
                <a:spcPts val="0"/>
              </a:spcBef>
              <a:spcAft>
                <a:spcPts val="0"/>
              </a:spcAft>
              <a:buSzTx/>
              <a:buFont typeface="Arial"/>
              <a:buNone/>
              <a:tabLst/>
            </a:pPr>
            <a:r>
              <a:rPr lang="en-US" altLang="LID4096" sz="2800" dirty="0">
                <a:solidFill>
                  <a:schemeClr val="dk2"/>
                </a:solidFill>
                <a:latin typeface="Encode Sans Semi Condensed"/>
              </a:rPr>
              <a:t>This task hasn’t been used often since BERT</a:t>
            </a:r>
            <a:endParaRPr lang="LID4096" altLang="LID4096" sz="2800" dirty="0">
              <a:solidFill>
                <a:schemeClr val="dk2"/>
              </a:solidFill>
              <a:latin typeface="Encode Sans Semi Condensed"/>
            </a:endParaRPr>
          </a:p>
        </p:txBody>
      </p:sp>
    </p:spTree>
    <p:extLst>
      <p:ext uri="{BB962C8B-B14F-4D97-AF65-F5344CB8AC3E}">
        <p14:creationId xmlns:p14="http://schemas.microsoft.com/office/powerpoint/2010/main" val="76745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5632311"/>
          </a:xfrm>
          <a:prstGeom prst="rect">
            <a:avLst/>
          </a:prstGeom>
          <a:noFill/>
        </p:spPr>
        <p:txBody>
          <a:bodyPr wrap="square" rtlCol="0">
            <a:spAutoFit/>
          </a:bodyPr>
          <a:lstStyle/>
          <a:p>
            <a:pPr marL="457200" indent="-457200">
              <a:buFont typeface="Arial"/>
              <a:buChar char="•"/>
            </a:pPr>
            <a:r>
              <a:rPr lang="en-US" sz="3600" dirty="0">
                <a:solidFill>
                  <a:schemeClr val="dk2"/>
                </a:solidFill>
                <a:latin typeface="Encode Sans Semi Condensed"/>
              </a:rPr>
              <a:t>Can model sequences of varying length </a:t>
            </a:r>
            <a:r>
              <a:rPr lang="en-IL" sz="3600" dirty="0">
                <a:solidFill>
                  <a:srgbClr val="00B050"/>
                </a:solidFill>
                <a:latin typeface="Encode Sans Semi Condensed"/>
              </a:rPr>
              <a:t>✓</a:t>
            </a:r>
            <a:endParaRPr lang="en-US" sz="3600" dirty="0">
              <a:solidFill>
                <a:srgbClr val="00B050"/>
              </a:solidFill>
              <a:latin typeface="Encode Sans Semi Condensed"/>
            </a:endParaRPr>
          </a:p>
          <a:p>
            <a:pPr marL="457200" indent="-457200">
              <a:buFont typeface="Arial"/>
              <a:buChar char="•"/>
            </a:pPr>
            <a:r>
              <a:rPr lang="en-US" sz="3600" dirty="0">
                <a:solidFill>
                  <a:schemeClr val="dk2"/>
                </a:solidFill>
                <a:latin typeface="Encode Sans Semi Condensed"/>
              </a:rPr>
              <a:t>Provides contextual embedding </a:t>
            </a:r>
            <a:r>
              <a:rPr lang="en-IL" sz="3600" dirty="0">
                <a:solidFill>
                  <a:srgbClr val="00B050"/>
                </a:solidFill>
                <a:latin typeface="Encode Sans Semi Condensed"/>
              </a:rPr>
              <a:t>✓</a:t>
            </a:r>
            <a:endParaRPr lang="en-US" sz="3600" dirty="0">
              <a:solidFill>
                <a:srgbClr val="00B050"/>
              </a:solidFill>
              <a:latin typeface="Encode Sans Semi Condensed"/>
            </a:endParaRPr>
          </a:p>
          <a:p>
            <a:pPr marL="457200" indent="-457200">
              <a:buFont typeface="Arial"/>
              <a:buChar char="•"/>
            </a:pPr>
            <a:r>
              <a:rPr lang="en-US" sz="3600" dirty="0">
                <a:solidFill>
                  <a:schemeClr val="dk2"/>
                </a:solidFill>
                <a:latin typeface="Encode Sans Semi Condensed"/>
              </a:rPr>
              <a:t>Trained on large amounts of text </a:t>
            </a:r>
            <a:r>
              <a:rPr lang="en-IL" sz="3600" dirty="0">
                <a:solidFill>
                  <a:srgbClr val="00B050"/>
                </a:solidFill>
                <a:latin typeface="Encode Sans Semi Condensed"/>
              </a:rPr>
              <a:t>✓</a:t>
            </a:r>
            <a:endParaRPr lang="en-US" sz="3600" dirty="0">
              <a:solidFill>
                <a:srgbClr val="00B050"/>
              </a:solidFill>
              <a:latin typeface="Encode Sans Semi Condensed"/>
            </a:endParaRPr>
          </a:p>
          <a:p>
            <a:pPr marL="457200" indent="-457200">
              <a:buFont typeface="Arial"/>
              <a:buChar char="•"/>
            </a:pPr>
            <a:r>
              <a:rPr lang="en-US" sz="3600" dirty="0">
                <a:solidFill>
                  <a:schemeClr val="dk2"/>
                </a:solidFill>
                <a:latin typeface="Encode Sans Semi Condensed"/>
              </a:rPr>
              <a:t>Models long-term dependencies </a:t>
            </a:r>
            <a:r>
              <a:rPr lang="en-IL" sz="3600" dirty="0">
                <a:solidFill>
                  <a:srgbClr val="00B050"/>
                </a:solidFill>
                <a:latin typeface="Encode Sans Semi Condensed"/>
              </a:rPr>
              <a:t>✓</a:t>
            </a:r>
            <a:endParaRPr lang="en-US" sz="4400" b="1" dirty="0">
              <a:solidFill>
                <a:srgbClr val="FF0000"/>
              </a:solidFill>
              <a:latin typeface="Bradley Hand ITC" panose="03070402050302030203" pitchFamily="66" charset="0"/>
            </a:endParaRPr>
          </a:p>
          <a:p>
            <a:pPr marL="457200" indent="-457200">
              <a:buFont typeface="Arial"/>
              <a:buChar char="•"/>
            </a:pPr>
            <a:r>
              <a:rPr lang="en-US" sz="3600" dirty="0">
                <a:solidFill>
                  <a:schemeClr val="dk2"/>
                </a:solidFill>
                <a:latin typeface="Encode Sans Semi Condensed"/>
              </a:rPr>
              <a:t>Computes embeddings efficiently (concurrency) </a:t>
            </a:r>
            <a:r>
              <a:rPr lang="en-IL" sz="3600" dirty="0">
                <a:solidFill>
                  <a:srgbClr val="00B050"/>
                </a:solidFill>
                <a:latin typeface="Encode Sans Semi Condensed"/>
              </a:rPr>
              <a:t>✓</a:t>
            </a:r>
            <a:endParaRPr lang="en-US" sz="3600" dirty="0">
              <a:solidFill>
                <a:srgbClr val="00B050"/>
              </a:solidFill>
              <a:latin typeface="Encode Sans Semi Condensed"/>
            </a:endParaRPr>
          </a:p>
          <a:p>
            <a:pPr marL="457200" indent="-457200">
              <a:buFont typeface="Arial"/>
              <a:buChar char="•"/>
            </a:pPr>
            <a:r>
              <a:rPr lang="en-US" sz="3600" dirty="0">
                <a:solidFill>
                  <a:schemeClr val="dk2"/>
                </a:solidFill>
                <a:latin typeface="Encode Sans Semi Condensed"/>
              </a:rPr>
              <a:t>Takes the sequence order into account </a:t>
            </a:r>
            <a:r>
              <a:rPr lang="en-IL" sz="3600" dirty="0">
                <a:solidFill>
                  <a:srgbClr val="00B050"/>
                </a:solidFill>
                <a:latin typeface="Encode Sans Semi Condensed"/>
              </a:rPr>
              <a:t>✓</a:t>
            </a:r>
            <a:endParaRPr lang="en-US" sz="3600" dirty="0">
              <a:solidFill>
                <a:srgbClr val="00B050"/>
              </a:solidFill>
              <a:latin typeface="Encode Sans Semi Condensed"/>
            </a:endParaRPr>
          </a:p>
          <a:p>
            <a:pPr marL="457200" indent="-457200">
              <a:buFont typeface="Arial"/>
              <a:buChar char="•"/>
            </a:pPr>
            <a:r>
              <a:rPr lang="en-US" sz="3600" dirty="0">
                <a:solidFill>
                  <a:schemeClr val="dk2"/>
                </a:solidFill>
                <a:latin typeface="Encode Sans Semi Condensed"/>
              </a:rPr>
              <a:t>Processes text in a bidirectional manner </a:t>
            </a:r>
            <a:r>
              <a:rPr lang="en-IL" sz="3600" dirty="0">
                <a:solidFill>
                  <a:srgbClr val="00B050"/>
                </a:solidFill>
                <a:latin typeface="Encode Sans Semi Condensed"/>
              </a:rPr>
              <a:t>✓</a:t>
            </a:r>
            <a:endParaRPr lang="en-US" sz="3600" dirty="0">
              <a:solidFill>
                <a:schemeClr val="dk2"/>
              </a:solidFill>
              <a:latin typeface="Encode Sans Semi Condensed"/>
            </a:endParaRPr>
          </a:p>
          <a:p>
            <a:pPr marL="457200" indent="-457200">
              <a:buFont typeface="Arial"/>
              <a:buChar char="•"/>
            </a:pPr>
            <a:endParaRPr lang="en-US" sz="3600" b="1" dirty="0">
              <a:solidFill>
                <a:srgbClr val="FF0000"/>
              </a:solidFill>
              <a:latin typeface="Bradley Hand ITC" panose="03070402050302030203" pitchFamily="66" charset="0"/>
            </a:endParaRPr>
          </a:p>
          <a:p>
            <a:pPr marL="457200" indent="-457200">
              <a:buFont typeface="Arial"/>
              <a:buChar char="•"/>
            </a:pPr>
            <a:endParaRPr lang="en-US" sz="3600" dirty="0">
              <a:solidFill>
                <a:schemeClr val="dk2"/>
              </a:solidFill>
              <a:latin typeface="Encode Sans Semi Condensed"/>
            </a:endParaRPr>
          </a:p>
          <a:p>
            <a:pPr marL="457200" indent="-457200">
              <a:buFont typeface="Arial"/>
              <a:buChar char="•"/>
            </a:pPr>
            <a:endParaRPr lang="LID4096" sz="3600" dirty="0">
              <a:solidFill>
                <a:schemeClr val="dk2"/>
              </a:solidFill>
              <a:latin typeface="Encode Sans Semi Condensed"/>
            </a:endParaRPr>
          </a:p>
        </p:txBody>
      </p:sp>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45078" y="-57907"/>
            <a:ext cx="9275097" cy="1092400"/>
          </a:xfrm>
        </p:spPr>
        <p:txBody>
          <a:bodyPr/>
          <a:lstStyle/>
          <a:p>
            <a:pPr algn="ctr"/>
            <a:r>
              <a:rPr lang="en-US" sz="3733" dirty="0">
                <a:solidFill>
                  <a:schemeClr val="bg1"/>
                </a:solidFill>
              </a:rPr>
              <a:t>Short Checklist</a:t>
            </a:r>
            <a:endParaRPr lang="LID4096" sz="3733" dirty="0">
              <a:solidFill>
                <a:schemeClr val="bg1"/>
              </a:solidFill>
            </a:endParaRPr>
          </a:p>
        </p:txBody>
      </p:sp>
      <p:pic>
        <p:nvPicPr>
          <p:cNvPr id="6" name="Picture 4" descr="bert-ner · GitHub Topics · GitHub">
            <a:extLst>
              <a:ext uri="{FF2B5EF4-FFF2-40B4-BE49-F238E27FC236}">
                <a16:creationId xmlns:a16="http://schemas.microsoft.com/office/drawing/2014/main" id="{FCFB3025-A420-411E-B9D5-CC2D3C2702D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797829" y="4715305"/>
            <a:ext cx="1719530" cy="172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06E73-AA76-4318-B658-5A86F574EDBB}"/>
              </a:ext>
            </a:extLst>
          </p:cNvPr>
          <p:cNvSpPr txBox="1"/>
          <p:nvPr/>
        </p:nvSpPr>
        <p:spPr>
          <a:xfrm>
            <a:off x="855043" y="2673161"/>
            <a:ext cx="10655166" cy="923330"/>
          </a:xfrm>
          <a:prstGeom prst="rect">
            <a:avLst/>
          </a:prstGeom>
          <a:noFill/>
        </p:spPr>
        <p:txBody>
          <a:bodyPr wrap="square" rtlCol="0">
            <a:spAutoFit/>
          </a:bodyPr>
          <a:lstStyle/>
          <a:p>
            <a:pPr algn="ctr"/>
            <a:r>
              <a:rPr lang="en-US" sz="5400" dirty="0">
                <a:solidFill>
                  <a:schemeClr val="dk2"/>
                </a:solidFill>
                <a:latin typeface="Encode Sans Semi Condensed"/>
              </a:rPr>
              <a:t>Any Problems?</a:t>
            </a:r>
            <a:endParaRPr lang="LID4096" sz="5400" dirty="0">
              <a:solidFill>
                <a:schemeClr val="dk2"/>
              </a:solidFill>
              <a:latin typeface="Encode Sans Semi Condensed"/>
            </a:endParaRPr>
          </a:p>
        </p:txBody>
      </p:sp>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45078" y="-57907"/>
            <a:ext cx="9275097" cy="1092400"/>
          </a:xfrm>
        </p:spPr>
        <p:txBody>
          <a:bodyPr/>
          <a:lstStyle/>
          <a:p>
            <a:pPr algn="ctr"/>
            <a:r>
              <a:rPr lang="en-US" sz="3733" dirty="0">
                <a:solidFill>
                  <a:schemeClr val="bg1"/>
                </a:solidFill>
              </a:rPr>
              <a:t>Short Checklist</a:t>
            </a:r>
            <a:endParaRPr lang="LID4096" sz="3733" dirty="0">
              <a:solidFill>
                <a:schemeClr val="bg1"/>
              </a:solidFill>
            </a:endParaRPr>
          </a:p>
        </p:txBody>
      </p:sp>
      <p:pic>
        <p:nvPicPr>
          <p:cNvPr id="6" name="Picture 4" descr="bert-ner · GitHub Topics · GitHub">
            <a:extLst>
              <a:ext uri="{FF2B5EF4-FFF2-40B4-BE49-F238E27FC236}">
                <a16:creationId xmlns:a16="http://schemas.microsoft.com/office/drawing/2014/main" id="{FCFB3025-A420-411E-B9D5-CC2D3C2702D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467240" y="4830809"/>
            <a:ext cx="1719530" cy="1723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48C2BA-1A5B-4BF0-AE1D-CDB47C235594}"/>
              </a:ext>
            </a:extLst>
          </p:cNvPr>
          <p:cNvSpPr txBox="1"/>
          <p:nvPr/>
        </p:nvSpPr>
        <p:spPr>
          <a:xfrm>
            <a:off x="768417" y="3739961"/>
            <a:ext cx="10655166" cy="769441"/>
          </a:xfrm>
          <a:prstGeom prst="rect">
            <a:avLst/>
          </a:prstGeom>
          <a:noFill/>
        </p:spPr>
        <p:txBody>
          <a:bodyPr wrap="square" rtlCol="0">
            <a:spAutoFit/>
          </a:bodyPr>
          <a:lstStyle/>
          <a:p>
            <a:pPr algn="ctr"/>
            <a:r>
              <a:rPr lang="en-US" sz="4400" dirty="0">
                <a:solidFill>
                  <a:schemeClr val="dk2"/>
                </a:solidFill>
                <a:latin typeface="Encode Sans Semi Condensed"/>
              </a:rPr>
              <a:t>More on that today</a:t>
            </a:r>
            <a:endParaRPr lang="LID4096" sz="4400" dirty="0">
              <a:solidFill>
                <a:schemeClr val="dk2"/>
              </a:solidFill>
              <a:latin typeface="Encode Sans Semi Condensed"/>
            </a:endParaRPr>
          </a:p>
        </p:txBody>
      </p:sp>
    </p:spTree>
    <p:extLst>
      <p:ext uri="{BB962C8B-B14F-4D97-AF65-F5344CB8AC3E}">
        <p14:creationId xmlns:p14="http://schemas.microsoft.com/office/powerpoint/2010/main" val="84314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0" y="2107444"/>
            <a:ext cx="7356277" cy="1225304"/>
          </a:xfrm>
        </p:spPr>
        <p:txBody>
          <a:bodyPr/>
          <a:lstStyle/>
          <a:p>
            <a:r>
              <a:rPr lang="en-US" dirty="0"/>
              <a:t>Pretraining</a:t>
            </a:r>
            <a:endParaRPr lang="LID4096" dirty="0"/>
          </a:p>
        </p:txBody>
      </p:sp>
      <p:sp>
        <p:nvSpPr>
          <p:cNvPr id="3" name="Title 1">
            <a:extLst>
              <a:ext uri="{FF2B5EF4-FFF2-40B4-BE49-F238E27FC236}">
                <a16:creationId xmlns:a16="http://schemas.microsoft.com/office/drawing/2014/main" id="{A3E8066D-99D0-4CFC-B060-05A2471312B3}"/>
              </a:ext>
            </a:extLst>
          </p:cNvPr>
          <p:cNvSpPr txBox="1">
            <a:spLocks/>
          </p:cNvSpPr>
          <p:nvPr/>
        </p:nvSpPr>
        <p:spPr>
          <a:xfrm>
            <a:off x="3550275" y="3525252"/>
            <a:ext cx="5091448" cy="1225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15000"/>
              </a:lnSpc>
              <a:spcBef>
                <a:spcPts val="0"/>
              </a:spcBef>
              <a:spcAft>
                <a:spcPts val="0"/>
              </a:spcAft>
              <a:buClr>
                <a:schemeClr val="dk1"/>
              </a:buClr>
              <a:buSzPts val="3000"/>
              <a:buFont typeface="Encode Sans Semi Condensed"/>
              <a:buNone/>
              <a:defRPr sz="5867" b="1" i="0" u="none" strike="noStrike" cap="none">
                <a:solidFill>
                  <a:schemeClr val="lt1"/>
                </a:solidFill>
                <a:latin typeface="Encode Sans Semi Condensed"/>
                <a:ea typeface="Encode Sans Semi Condensed"/>
                <a:cs typeface="Encode Sans Semi Condensed"/>
                <a:sym typeface="Encode Sans Semi Condensed"/>
              </a:defRPr>
            </a:lvl1pPr>
            <a:lvl2pPr marR="0" lvl="1"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2pPr>
            <a:lvl3pPr marR="0" lvl="2"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3pPr>
            <a:lvl4pPr marR="0" lvl="3"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4pPr>
            <a:lvl5pPr marR="0" lvl="4"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5pPr>
            <a:lvl6pPr marR="0" lvl="5"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6pPr>
            <a:lvl7pPr marR="0" lvl="6"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7pPr>
            <a:lvl8pPr marR="0" lvl="7"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8pPr>
            <a:lvl9pPr marR="0" lvl="8" algn="l" rtl="0" eaLnBrk="1" hangingPunct="1">
              <a:lnSpc>
                <a:spcPct val="115000"/>
              </a:lnSpc>
              <a:spcBef>
                <a:spcPts val="0"/>
              </a:spcBef>
              <a:spcAft>
                <a:spcPts val="0"/>
              </a:spcAft>
              <a:buClr>
                <a:schemeClr val="dk1"/>
              </a:buClr>
              <a:buSzPts val="3000"/>
              <a:buFont typeface="Encode Sans Semi Condensed"/>
              <a:buNone/>
              <a:defRPr sz="3000" b="0" i="0" u="none" strike="noStrike" cap="none">
                <a:solidFill>
                  <a:schemeClr val="dk1"/>
                </a:solidFill>
                <a:latin typeface="Encode Sans Semi Condensed"/>
                <a:ea typeface="Encode Sans Semi Condensed"/>
                <a:cs typeface="Encode Sans Semi Condensed"/>
                <a:sym typeface="Encode Sans Semi Condensed"/>
              </a:defRPr>
            </a:lvl9pPr>
          </a:lstStyle>
          <a:p>
            <a:r>
              <a:rPr lang="en-US" sz="3600" b="0" dirty="0"/>
              <a:t>What can we hope to learn from pretraining?</a:t>
            </a:r>
            <a:endParaRPr lang="LID4096" sz="3600" b="0" dirty="0"/>
          </a:p>
        </p:txBody>
      </p:sp>
    </p:spTree>
    <p:extLst>
      <p:ext uri="{BB962C8B-B14F-4D97-AF65-F5344CB8AC3E}">
        <p14:creationId xmlns:p14="http://schemas.microsoft.com/office/powerpoint/2010/main" val="69648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p:txBody>
          <a:bodyPr/>
          <a:lstStyle/>
          <a:p>
            <a:pPr algn="ctr"/>
            <a:r>
              <a:rPr lang="en-US" sz="5400" dirty="0"/>
              <a:t>Trivia</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0" y="1135782"/>
            <a:ext cx="12191999" cy="5722218"/>
          </a:xfrm>
        </p:spPr>
        <p:txBody>
          <a:bodyPr anchor="ctr"/>
          <a:lstStyle/>
          <a:p>
            <a:pPr marL="186262" indent="0" algn="ctr">
              <a:buNone/>
            </a:pPr>
            <a:r>
              <a:rPr lang="en-US" sz="3600" b="0" dirty="0">
                <a:solidFill>
                  <a:schemeClr val="dk2"/>
                </a:solidFill>
                <a:cs typeface="Arial"/>
                <a:sym typeface="Arial"/>
              </a:rPr>
              <a:t>Stanford University is located in </a:t>
            </a:r>
            <a:r>
              <a:rPr lang="en-US" sz="3600" b="0" dirty="0">
                <a:solidFill>
                  <a:schemeClr val="accent2"/>
                </a:solidFill>
                <a:cs typeface="Arial"/>
                <a:sym typeface="Arial"/>
              </a:rPr>
              <a:t>[MASK]</a:t>
            </a:r>
            <a:r>
              <a:rPr lang="en-US" sz="3600" b="0" dirty="0">
                <a:solidFill>
                  <a:schemeClr val="dk2"/>
                </a:solidFill>
                <a:cs typeface="Arial"/>
                <a:sym typeface="Arial"/>
              </a:rPr>
              <a:t>, California.</a:t>
            </a:r>
            <a:endParaRPr lang="LID4096" sz="3600" b="0" dirty="0">
              <a:solidFill>
                <a:schemeClr val="dk2"/>
              </a:solidFill>
              <a:cs typeface="Arial"/>
              <a:sym typeface="Arial"/>
            </a:endParaRPr>
          </a:p>
          <a:p>
            <a:endParaRPr lang="LID4096" sz="3200" dirty="0"/>
          </a:p>
        </p:txBody>
      </p:sp>
    </p:spTree>
    <p:extLst>
      <p:ext uri="{BB962C8B-B14F-4D97-AF65-F5344CB8AC3E}">
        <p14:creationId xmlns:p14="http://schemas.microsoft.com/office/powerpoint/2010/main" val="108704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p:txBody>
          <a:bodyPr/>
          <a:lstStyle/>
          <a:p>
            <a:pPr algn="ctr"/>
            <a:r>
              <a:rPr lang="en-US" sz="5400" dirty="0"/>
              <a:t>Syntax</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0" y="1135782"/>
            <a:ext cx="12191999" cy="5722218"/>
          </a:xfrm>
        </p:spPr>
        <p:txBody>
          <a:bodyPr anchor="ctr"/>
          <a:lstStyle/>
          <a:p>
            <a:pPr marL="186262" indent="0" algn="ctr">
              <a:buNone/>
            </a:pPr>
            <a:r>
              <a:rPr lang="en-US" sz="3600" b="0" dirty="0">
                <a:solidFill>
                  <a:schemeClr val="dk2"/>
                </a:solidFill>
                <a:cs typeface="Arial"/>
                <a:sym typeface="Arial"/>
              </a:rPr>
              <a:t>I put </a:t>
            </a:r>
            <a:r>
              <a:rPr lang="en-US" sz="3600" dirty="0">
                <a:solidFill>
                  <a:schemeClr val="accent2"/>
                </a:solidFill>
                <a:cs typeface="Arial"/>
                <a:sym typeface="Arial"/>
              </a:rPr>
              <a:t>[MASK]</a:t>
            </a:r>
            <a:r>
              <a:rPr lang="en-US" sz="3600" b="0" dirty="0">
                <a:solidFill>
                  <a:schemeClr val="dk2"/>
                </a:solidFill>
                <a:cs typeface="Arial"/>
                <a:sym typeface="Arial"/>
              </a:rPr>
              <a:t> fork down on the table. </a:t>
            </a:r>
            <a:endParaRPr lang="LID4096" sz="3200" dirty="0"/>
          </a:p>
        </p:txBody>
      </p:sp>
    </p:spTree>
    <p:extLst>
      <p:ext uri="{BB962C8B-B14F-4D97-AF65-F5344CB8AC3E}">
        <p14:creationId xmlns:p14="http://schemas.microsoft.com/office/powerpoint/2010/main" val="290073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p:txBody>
          <a:bodyPr/>
          <a:lstStyle/>
          <a:p>
            <a:pPr algn="ctr"/>
            <a:r>
              <a:rPr lang="en-US" sz="5400" dirty="0"/>
              <a:t>Coreference</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1317057" y="982200"/>
            <a:ext cx="9557886" cy="5722218"/>
          </a:xfrm>
        </p:spPr>
        <p:txBody>
          <a:bodyPr anchor="ctr"/>
          <a:lstStyle/>
          <a:p>
            <a:pPr marL="186262" indent="0" algn="ctr">
              <a:buNone/>
            </a:pPr>
            <a:r>
              <a:rPr lang="en-US" sz="3600" b="0" dirty="0">
                <a:solidFill>
                  <a:schemeClr val="dk2"/>
                </a:solidFill>
                <a:cs typeface="Arial"/>
                <a:sym typeface="Arial"/>
              </a:rPr>
              <a:t>The woman walked across the street, checking for traffic over </a:t>
            </a:r>
            <a:r>
              <a:rPr lang="en-US" sz="3600" dirty="0">
                <a:solidFill>
                  <a:schemeClr val="accent2"/>
                </a:solidFill>
                <a:cs typeface="Arial"/>
                <a:sym typeface="Arial"/>
              </a:rPr>
              <a:t>[MASK]</a:t>
            </a:r>
            <a:r>
              <a:rPr lang="en-US" sz="3600" b="0" dirty="0">
                <a:solidFill>
                  <a:schemeClr val="dk2"/>
                </a:solidFill>
                <a:cs typeface="Arial"/>
                <a:sym typeface="Arial"/>
              </a:rPr>
              <a:t> shoulder. </a:t>
            </a:r>
            <a:endParaRPr lang="LID4096" sz="3200" dirty="0"/>
          </a:p>
        </p:txBody>
      </p:sp>
    </p:spTree>
    <p:extLst>
      <p:ext uri="{BB962C8B-B14F-4D97-AF65-F5344CB8AC3E}">
        <p14:creationId xmlns:p14="http://schemas.microsoft.com/office/powerpoint/2010/main" val="74233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p:txBody>
          <a:bodyPr/>
          <a:lstStyle/>
          <a:p>
            <a:pPr algn="ctr"/>
            <a:r>
              <a:rPr lang="en-US" sz="5400" dirty="0"/>
              <a:t>Lexical Semantics/Topic</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2454041" y="982200"/>
            <a:ext cx="7283918" cy="5722218"/>
          </a:xfrm>
        </p:spPr>
        <p:txBody>
          <a:bodyPr anchor="ctr"/>
          <a:lstStyle/>
          <a:p>
            <a:pPr marL="186262" indent="0" algn="ctr">
              <a:buNone/>
            </a:pPr>
            <a:r>
              <a:rPr lang="en-US" sz="3600" b="0" dirty="0">
                <a:solidFill>
                  <a:schemeClr val="dk2"/>
                </a:solidFill>
                <a:cs typeface="Arial"/>
                <a:sym typeface="Arial"/>
              </a:rPr>
              <a:t>I went to the ocean to see the fish, turtles, seals, and </a:t>
            </a:r>
            <a:r>
              <a:rPr lang="en-US" sz="3600" dirty="0">
                <a:solidFill>
                  <a:schemeClr val="accent2"/>
                </a:solidFill>
                <a:cs typeface="Arial"/>
                <a:sym typeface="Arial"/>
              </a:rPr>
              <a:t>[MASK]</a:t>
            </a:r>
            <a:r>
              <a:rPr lang="en-US" sz="3600" b="0" dirty="0">
                <a:solidFill>
                  <a:schemeClr val="dk2"/>
                </a:solidFill>
                <a:cs typeface="Arial"/>
                <a:sym typeface="Arial"/>
              </a:rPr>
              <a:t>.</a:t>
            </a:r>
            <a:endParaRPr lang="LID4096" sz="3200" dirty="0"/>
          </a:p>
        </p:txBody>
      </p:sp>
    </p:spTree>
    <p:extLst>
      <p:ext uri="{BB962C8B-B14F-4D97-AF65-F5344CB8AC3E}">
        <p14:creationId xmlns:p14="http://schemas.microsoft.com/office/powerpoint/2010/main" val="217853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0271-90E6-4D93-8FC5-4A2AD61575DA}"/>
              </a:ext>
            </a:extLst>
          </p:cNvPr>
          <p:cNvSpPr>
            <a:spLocks noGrp="1"/>
          </p:cNvSpPr>
          <p:nvPr>
            <p:ph type="title"/>
          </p:nvPr>
        </p:nvSpPr>
        <p:spPr>
          <a:xfrm>
            <a:off x="496010" y="2318025"/>
            <a:ext cx="2633200" cy="2292000"/>
          </a:xfrm>
        </p:spPr>
        <p:txBody>
          <a:bodyPr/>
          <a:lstStyle/>
          <a:p>
            <a:pPr algn="ctr"/>
            <a:r>
              <a:rPr lang="en-US" dirty="0"/>
              <a:t>Table of Contents</a:t>
            </a:r>
            <a:endParaRPr lang="LID4096" dirty="0"/>
          </a:p>
        </p:txBody>
      </p:sp>
      <p:sp>
        <p:nvSpPr>
          <p:cNvPr id="3" name="Subtitle 2">
            <a:extLst>
              <a:ext uri="{FF2B5EF4-FFF2-40B4-BE49-F238E27FC236}">
                <a16:creationId xmlns:a16="http://schemas.microsoft.com/office/drawing/2014/main" id="{E78AC0A7-7D51-4E19-BB17-2306635EF1FD}"/>
              </a:ext>
            </a:extLst>
          </p:cNvPr>
          <p:cNvSpPr>
            <a:spLocks noGrp="1"/>
          </p:cNvSpPr>
          <p:nvPr>
            <p:ph type="subTitle" idx="1"/>
          </p:nvPr>
        </p:nvSpPr>
        <p:spPr/>
        <p:txBody>
          <a:bodyPr/>
          <a:lstStyle/>
          <a:p>
            <a:r>
              <a:rPr lang="en-US" dirty="0"/>
              <a:t>01</a:t>
            </a:r>
            <a:endParaRPr lang="LID4096" dirty="0"/>
          </a:p>
        </p:txBody>
      </p:sp>
      <p:sp>
        <p:nvSpPr>
          <p:cNvPr id="4" name="Subtitle 3">
            <a:extLst>
              <a:ext uri="{FF2B5EF4-FFF2-40B4-BE49-F238E27FC236}">
                <a16:creationId xmlns:a16="http://schemas.microsoft.com/office/drawing/2014/main" id="{8ED71A85-0915-4D93-B4A9-729324B00BF2}"/>
              </a:ext>
            </a:extLst>
          </p:cNvPr>
          <p:cNvSpPr>
            <a:spLocks noGrp="1"/>
          </p:cNvSpPr>
          <p:nvPr>
            <p:ph type="subTitle" idx="2"/>
          </p:nvPr>
        </p:nvSpPr>
        <p:spPr/>
        <p:txBody>
          <a:bodyPr/>
          <a:lstStyle/>
          <a:p>
            <a:r>
              <a:rPr lang="en-US" sz="2800" dirty="0"/>
              <a:t>Recap</a:t>
            </a:r>
            <a:endParaRPr lang="LID4096" sz="2800" dirty="0"/>
          </a:p>
        </p:txBody>
      </p:sp>
      <p:sp>
        <p:nvSpPr>
          <p:cNvPr id="5" name="Subtitle 4">
            <a:extLst>
              <a:ext uri="{FF2B5EF4-FFF2-40B4-BE49-F238E27FC236}">
                <a16:creationId xmlns:a16="http://schemas.microsoft.com/office/drawing/2014/main" id="{22BB6EDE-11BE-4300-BF9F-A1307D0BE06A}"/>
              </a:ext>
            </a:extLst>
          </p:cNvPr>
          <p:cNvSpPr>
            <a:spLocks noGrp="1"/>
          </p:cNvSpPr>
          <p:nvPr>
            <p:ph type="subTitle" idx="3"/>
          </p:nvPr>
        </p:nvSpPr>
        <p:spPr/>
        <p:txBody>
          <a:bodyPr/>
          <a:lstStyle/>
          <a:p>
            <a:r>
              <a:rPr lang="en-US" dirty="0"/>
              <a:t>03</a:t>
            </a:r>
            <a:endParaRPr lang="LID4096" dirty="0"/>
          </a:p>
        </p:txBody>
      </p:sp>
      <p:sp>
        <p:nvSpPr>
          <p:cNvPr id="6" name="Subtitle 5">
            <a:extLst>
              <a:ext uri="{FF2B5EF4-FFF2-40B4-BE49-F238E27FC236}">
                <a16:creationId xmlns:a16="http://schemas.microsoft.com/office/drawing/2014/main" id="{02AA7D6D-A321-420B-867D-A15E2AC2B17B}"/>
              </a:ext>
            </a:extLst>
          </p:cNvPr>
          <p:cNvSpPr>
            <a:spLocks noGrp="1"/>
          </p:cNvSpPr>
          <p:nvPr>
            <p:ph type="subTitle" idx="4"/>
          </p:nvPr>
        </p:nvSpPr>
        <p:spPr/>
        <p:txBody>
          <a:bodyPr/>
          <a:lstStyle/>
          <a:p>
            <a:r>
              <a:rPr lang="en-US" sz="2800" dirty="0"/>
              <a:t>Encoders</a:t>
            </a:r>
            <a:endParaRPr lang="LID4096" sz="2800" dirty="0"/>
          </a:p>
          <a:p>
            <a:endParaRPr lang="LID4096" sz="2800" dirty="0"/>
          </a:p>
        </p:txBody>
      </p:sp>
      <p:sp>
        <p:nvSpPr>
          <p:cNvPr id="7" name="Subtitle 6">
            <a:extLst>
              <a:ext uri="{FF2B5EF4-FFF2-40B4-BE49-F238E27FC236}">
                <a16:creationId xmlns:a16="http://schemas.microsoft.com/office/drawing/2014/main" id="{86A5D2A8-C5DE-4DA4-9B08-487452FDCE0C}"/>
              </a:ext>
            </a:extLst>
          </p:cNvPr>
          <p:cNvSpPr>
            <a:spLocks noGrp="1"/>
          </p:cNvSpPr>
          <p:nvPr>
            <p:ph type="subTitle" idx="5"/>
          </p:nvPr>
        </p:nvSpPr>
        <p:spPr/>
        <p:txBody>
          <a:bodyPr/>
          <a:lstStyle/>
          <a:p>
            <a:r>
              <a:rPr lang="en-US" dirty="0"/>
              <a:t>02</a:t>
            </a:r>
            <a:endParaRPr lang="LID4096" dirty="0"/>
          </a:p>
        </p:txBody>
      </p:sp>
      <p:sp>
        <p:nvSpPr>
          <p:cNvPr id="8" name="Subtitle 7">
            <a:extLst>
              <a:ext uri="{FF2B5EF4-FFF2-40B4-BE49-F238E27FC236}">
                <a16:creationId xmlns:a16="http://schemas.microsoft.com/office/drawing/2014/main" id="{AA68864E-DF8D-41C3-B8CF-F2F68E345928}"/>
              </a:ext>
            </a:extLst>
          </p:cNvPr>
          <p:cNvSpPr>
            <a:spLocks noGrp="1"/>
          </p:cNvSpPr>
          <p:nvPr>
            <p:ph type="subTitle" idx="6"/>
          </p:nvPr>
        </p:nvSpPr>
        <p:spPr/>
        <p:txBody>
          <a:bodyPr/>
          <a:lstStyle/>
          <a:p>
            <a:r>
              <a:rPr lang="en-US" sz="2800" dirty="0"/>
              <a:t>Pretraining</a:t>
            </a:r>
            <a:endParaRPr lang="LID4096" sz="2800" dirty="0"/>
          </a:p>
          <a:p>
            <a:endParaRPr lang="LID4096" sz="2400" dirty="0"/>
          </a:p>
        </p:txBody>
      </p:sp>
      <p:sp>
        <p:nvSpPr>
          <p:cNvPr id="9" name="Subtitle 8">
            <a:extLst>
              <a:ext uri="{FF2B5EF4-FFF2-40B4-BE49-F238E27FC236}">
                <a16:creationId xmlns:a16="http://schemas.microsoft.com/office/drawing/2014/main" id="{4D3421E3-6B68-4E69-BE15-E5E9F363DF1E}"/>
              </a:ext>
            </a:extLst>
          </p:cNvPr>
          <p:cNvSpPr>
            <a:spLocks noGrp="1"/>
          </p:cNvSpPr>
          <p:nvPr>
            <p:ph type="subTitle" idx="7"/>
          </p:nvPr>
        </p:nvSpPr>
        <p:spPr/>
        <p:txBody>
          <a:bodyPr/>
          <a:lstStyle/>
          <a:p>
            <a:r>
              <a:rPr lang="en-US" dirty="0"/>
              <a:t>04</a:t>
            </a:r>
            <a:endParaRPr lang="LID4096" dirty="0"/>
          </a:p>
        </p:txBody>
      </p:sp>
      <p:sp>
        <p:nvSpPr>
          <p:cNvPr id="10" name="Subtitle 9">
            <a:extLst>
              <a:ext uri="{FF2B5EF4-FFF2-40B4-BE49-F238E27FC236}">
                <a16:creationId xmlns:a16="http://schemas.microsoft.com/office/drawing/2014/main" id="{81772614-4BE7-4C3A-8796-6FA19C7BE036}"/>
              </a:ext>
            </a:extLst>
          </p:cNvPr>
          <p:cNvSpPr>
            <a:spLocks noGrp="1"/>
          </p:cNvSpPr>
          <p:nvPr>
            <p:ph type="subTitle" idx="8"/>
          </p:nvPr>
        </p:nvSpPr>
        <p:spPr/>
        <p:txBody>
          <a:bodyPr/>
          <a:lstStyle/>
          <a:p>
            <a:r>
              <a:rPr lang="en-US" sz="2800" dirty="0"/>
              <a:t>Decoders</a:t>
            </a:r>
            <a:endParaRPr lang="LID4096" sz="2800" dirty="0"/>
          </a:p>
        </p:txBody>
      </p:sp>
      <p:sp>
        <p:nvSpPr>
          <p:cNvPr id="11" name="Subtitle 10">
            <a:extLst>
              <a:ext uri="{FF2B5EF4-FFF2-40B4-BE49-F238E27FC236}">
                <a16:creationId xmlns:a16="http://schemas.microsoft.com/office/drawing/2014/main" id="{6EE6132C-23A7-4154-AC35-386127A37315}"/>
              </a:ext>
            </a:extLst>
          </p:cNvPr>
          <p:cNvSpPr>
            <a:spLocks noGrp="1"/>
          </p:cNvSpPr>
          <p:nvPr>
            <p:ph type="subTitle" idx="9"/>
          </p:nvPr>
        </p:nvSpPr>
        <p:spPr/>
        <p:txBody>
          <a:bodyPr/>
          <a:lstStyle/>
          <a:p>
            <a:r>
              <a:rPr lang="en-US" dirty="0"/>
              <a:t>06</a:t>
            </a:r>
            <a:endParaRPr lang="LID4096" dirty="0"/>
          </a:p>
        </p:txBody>
      </p:sp>
      <p:sp>
        <p:nvSpPr>
          <p:cNvPr id="12" name="Subtitle 11">
            <a:extLst>
              <a:ext uri="{FF2B5EF4-FFF2-40B4-BE49-F238E27FC236}">
                <a16:creationId xmlns:a16="http://schemas.microsoft.com/office/drawing/2014/main" id="{9861FBBA-5AE2-41E7-B45C-DD978BE2D6C5}"/>
              </a:ext>
            </a:extLst>
          </p:cNvPr>
          <p:cNvSpPr>
            <a:spLocks noGrp="1"/>
          </p:cNvSpPr>
          <p:nvPr>
            <p:ph type="subTitle" idx="13"/>
          </p:nvPr>
        </p:nvSpPr>
        <p:spPr/>
        <p:txBody>
          <a:bodyPr/>
          <a:lstStyle/>
          <a:p>
            <a:r>
              <a:rPr lang="en-US" sz="2800" dirty="0"/>
              <a:t>Other Variants</a:t>
            </a:r>
            <a:endParaRPr lang="LID4096" sz="2800" dirty="0"/>
          </a:p>
        </p:txBody>
      </p:sp>
      <p:sp>
        <p:nvSpPr>
          <p:cNvPr id="13" name="Subtitle 12">
            <a:extLst>
              <a:ext uri="{FF2B5EF4-FFF2-40B4-BE49-F238E27FC236}">
                <a16:creationId xmlns:a16="http://schemas.microsoft.com/office/drawing/2014/main" id="{5310E6CC-924D-4085-B102-5183870F6BA3}"/>
              </a:ext>
            </a:extLst>
          </p:cNvPr>
          <p:cNvSpPr>
            <a:spLocks noGrp="1"/>
          </p:cNvSpPr>
          <p:nvPr>
            <p:ph type="subTitle" idx="14"/>
          </p:nvPr>
        </p:nvSpPr>
        <p:spPr/>
        <p:txBody>
          <a:bodyPr/>
          <a:lstStyle/>
          <a:p>
            <a:r>
              <a:rPr lang="en-US" dirty="0"/>
              <a:t>05</a:t>
            </a:r>
            <a:endParaRPr lang="LID4096" dirty="0"/>
          </a:p>
        </p:txBody>
      </p:sp>
      <p:sp>
        <p:nvSpPr>
          <p:cNvPr id="14" name="Subtitle 13">
            <a:extLst>
              <a:ext uri="{FF2B5EF4-FFF2-40B4-BE49-F238E27FC236}">
                <a16:creationId xmlns:a16="http://schemas.microsoft.com/office/drawing/2014/main" id="{5218BE9E-CB19-41E7-9088-9CC22D081601}"/>
              </a:ext>
            </a:extLst>
          </p:cNvPr>
          <p:cNvSpPr>
            <a:spLocks noGrp="1"/>
          </p:cNvSpPr>
          <p:nvPr>
            <p:ph type="subTitle" idx="15"/>
          </p:nvPr>
        </p:nvSpPr>
        <p:spPr>
          <a:xfrm>
            <a:off x="8308772" y="3419867"/>
            <a:ext cx="3508853" cy="808800"/>
          </a:xfrm>
        </p:spPr>
        <p:txBody>
          <a:bodyPr/>
          <a:lstStyle/>
          <a:p>
            <a:r>
              <a:rPr lang="en-US" sz="2800" dirty="0"/>
              <a:t>Encoder &amp; Decoder</a:t>
            </a:r>
            <a:endParaRPr lang="LID4096" sz="2800" dirty="0"/>
          </a:p>
        </p:txBody>
      </p:sp>
    </p:spTree>
    <p:extLst>
      <p:ext uri="{BB962C8B-B14F-4D97-AF65-F5344CB8AC3E}">
        <p14:creationId xmlns:p14="http://schemas.microsoft.com/office/powerpoint/2010/main" val="90857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p:txBody>
          <a:bodyPr/>
          <a:lstStyle/>
          <a:p>
            <a:pPr algn="ctr"/>
            <a:r>
              <a:rPr lang="en-US" sz="5400" dirty="0"/>
              <a:t>Sentiment</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1509361" y="1090062"/>
            <a:ext cx="9173277" cy="5722218"/>
          </a:xfrm>
        </p:spPr>
        <p:txBody>
          <a:bodyPr anchor="ctr"/>
          <a:lstStyle/>
          <a:p>
            <a:pPr marL="186262" indent="0" algn="ctr">
              <a:buNone/>
            </a:pPr>
            <a:r>
              <a:rPr lang="en-US" sz="3600" b="0" dirty="0">
                <a:solidFill>
                  <a:schemeClr val="dk2"/>
                </a:solidFill>
                <a:cs typeface="Arial"/>
                <a:sym typeface="Arial"/>
              </a:rPr>
              <a:t>Overall, the value I got from the two hours watching it was the sum total of the popcorn</a:t>
            </a:r>
          </a:p>
          <a:p>
            <a:pPr marL="186262" indent="0" algn="ctr">
              <a:buNone/>
            </a:pPr>
            <a:r>
              <a:rPr lang="en-US" sz="3600" b="0" dirty="0">
                <a:solidFill>
                  <a:schemeClr val="dk2"/>
                </a:solidFill>
                <a:cs typeface="Arial"/>
                <a:sym typeface="Arial"/>
              </a:rPr>
              <a:t>and the drink. The movie was </a:t>
            </a:r>
            <a:r>
              <a:rPr lang="en-US" sz="3600" dirty="0">
                <a:solidFill>
                  <a:schemeClr val="accent2"/>
                </a:solidFill>
                <a:cs typeface="Arial"/>
                <a:sym typeface="Arial"/>
              </a:rPr>
              <a:t>[MASK]</a:t>
            </a:r>
            <a:r>
              <a:rPr lang="en-US" sz="3600" b="0" dirty="0">
                <a:solidFill>
                  <a:schemeClr val="dk2"/>
                </a:solidFill>
                <a:cs typeface="Arial"/>
                <a:sym typeface="Arial"/>
              </a:rPr>
              <a:t>. </a:t>
            </a:r>
            <a:endParaRPr lang="LID4096" sz="3200" dirty="0"/>
          </a:p>
        </p:txBody>
      </p:sp>
    </p:spTree>
    <p:extLst>
      <p:ext uri="{BB962C8B-B14F-4D97-AF65-F5344CB8AC3E}">
        <p14:creationId xmlns:p14="http://schemas.microsoft.com/office/powerpoint/2010/main" val="7608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a:xfrm>
            <a:off x="1102317" y="-90949"/>
            <a:ext cx="10159241" cy="1092400"/>
          </a:xfrm>
        </p:spPr>
        <p:txBody>
          <a:bodyPr/>
          <a:lstStyle/>
          <a:p>
            <a:pPr algn="ctr"/>
            <a:r>
              <a:rPr lang="en-US" sz="5400" dirty="0"/>
              <a:t>Some Reasoning (this is harder)</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1509361" y="1090062"/>
            <a:ext cx="9173277" cy="5722218"/>
          </a:xfrm>
        </p:spPr>
        <p:txBody>
          <a:bodyPr anchor="ctr"/>
          <a:lstStyle/>
          <a:p>
            <a:pPr marL="186262" indent="0" algn="ctr">
              <a:buNone/>
            </a:pPr>
            <a:r>
              <a:rPr lang="en-US" sz="3600" b="0" dirty="0" err="1">
                <a:solidFill>
                  <a:schemeClr val="dk2"/>
                </a:solidFill>
                <a:cs typeface="Arial"/>
                <a:sym typeface="Arial"/>
              </a:rPr>
              <a:t>Iroh</a:t>
            </a:r>
            <a:r>
              <a:rPr lang="en-US" sz="3600" b="0" dirty="0">
                <a:solidFill>
                  <a:schemeClr val="dk2"/>
                </a:solidFill>
                <a:cs typeface="Arial"/>
                <a:sym typeface="Arial"/>
              </a:rPr>
              <a:t> went into the kitchen to make some tea. Standing next to </a:t>
            </a:r>
            <a:r>
              <a:rPr lang="en-US" sz="3600" b="0" dirty="0" err="1">
                <a:solidFill>
                  <a:schemeClr val="dk2"/>
                </a:solidFill>
                <a:cs typeface="Arial"/>
                <a:sym typeface="Arial"/>
              </a:rPr>
              <a:t>Iroh</a:t>
            </a:r>
            <a:r>
              <a:rPr lang="en-US" sz="3600" b="0" dirty="0">
                <a:solidFill>
                  <a:schemeClr val="dk2"/>
                </a:solidFill>
                <a:cs typeface="Arial"/>
                <a:sym typeface="Arial"/>
              </a:rPr>
              <a:t>, Zuko pondered his  destiny. Zuko left the </a:t>
            </a:r>
            <a:r>
              <a:rPr lang="en-US" sz="3600" dirty="0">
                <a:solidFill>
                  <a:schemeClr val="accent2"/>
                </a:solidFill>
                <a:cs typeface="Arial"/>
                <a:sym typeface="Arial"/>
              </a:rPr>
              <a:t>[MASK]</a:t>
            </a:r>
            <a:r>
              <a:rPr lang="en-US" sz="3600" b="0" dirty="0">
                <a:solidFill>
                  <a:schemeClr val="dk2"/>
                </a:solidFill>
                <a:cs typeface="Arial"/>
                <a:sym typeface="Arial"/>
              </a:rPr>
              <a:t>.</a:t>
            </a:r>
          </a:p>
        </p:txBody>
      </p:sp>
    </p:spTree>
    <p:extLst>
      <p:ext uri="{BB962C8B-B14F-4D97-AF65-F5344CB8AC3E}">
        <p14:creationId xmlns:p14="http://schemas.microsoft.com/office/powerpoint/2010/main" val="2127163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a:xfrm>
            <a:off x="1102317" y="-90949"/>
            <a:ext cx="10159241" cy="1092400"/>
          </a:xfrm>
        </p:spPr>
        <p:txBody>
          <a:bodyPr/>
          <a:lstStyle/>
          <a:p>
            <a:pPr algn="ctr"/>
            <a:r>
              <a:rPr lang="en-US" sz="5400" dirty="0"/>
              <a:t>Some Basic Arithmetic</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1509362" y="1090062"/>
            <a:ext cx="8924424" cy="5722218"/>
          </a:xfrm>
        </p:spPr>
        <p:txBody>
          <a:bodyPr anchor="ctr"/>
          <a:lstStyle/>
          <a:p>
            <a:pPr marL="186262" indent="0" algn="ctr">
              <a:buNone/>
            </a:pPr>
            <a:r>
              <a:rPr lang="en-US" sz="3600" b="0" dirty="0">
                <a:solidFill>
                  <a:schemeClr val="dk2"/>
                </a:solidFill>
                <a:cs typeface="Arial"/>
                <a:sym typeface="Arial"/>
              </a:rPr>
              <a:t>I was thinking about the sequence that goes 1, 1, 2, 3, 5, 8, 13, 21, </a:t>
            </a:r>
            <a:r>
              <a:rPr lang="en-US" sz="3600" dirty="0">
                <a:solidFill>
                  <a:schemeClr val="accent2"/>
                </a:solidFill>
                <a:cs typeface="Arial"/>
                <a:sym typeface="Arial"/>
              </a:rPr>
              <a:t>[MASK]</a:t>
            </a:r>
            <a:r>
              <a:rPr lang="en-US" sz="3600" b="0" dirty="0">
                <a:solidFill>
                  <a:schemeClr val="dk2"/>
                </a:solidFill>
                <a:cs typeface="Arial"/>
                <a:sym typeface="Arial"/>
              </a:rPr>
              <a:t>. </a:t>
            </a:r>
          </a:p>
        </p:txBody>
      </p:sp>
    </p:spTree>
    <p:extLst>
      <p:ext uri="{BB962C8B-B14F-4D97-AF65-F5344CB8AC3E}">
        <p14:creationId xmlns:p14="http://schemas.microsoft.com/office/powerpoint/2010/main" val="255852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8AA-828A-46FF-AD65-E5B836E37675}"/>
              </a:ext>
            </a:extLst>
          </p:cNvPr>
          <p:cNvSpPr>
            <a:spLocks noGrp="1"/>
          </p:cNvSpPr>
          <p:nvPr>
            <p:ph type="title"/>
          </p:nvPr>
        </p:nvSpPr>
        <p:spPr>
          <a:xfrm>
            <a:off x="1102317" y="-90949"/>
            <a:ext cx="10159241" cy="1092400"/>
          </a:xfrm>
        </p:spPr>
        <p:txBody>
          <a:bodyPr/>
          <a:lstStyle/>
          <a:p>
            <a:pPr algn="ctr"/>
            <a:r>
              <a:rPr lang="en-US" sz="5400" dirty="0"/>
              <a:t>Biases</a:t>
            </a:r>
            <a:endParaRPr lang="LID4096" dirty="0"/>
          </a:p>
        </p:txBody>
      </p:sp>
      <p:sp>
        <p:nvSpPr>
          <p:cNvPr id="4" name="Text Placeholder 3">
            <a:extLst>
              <a:ext uri="{FF2B5EF4-FFF2-40B4-BE49-F238E27FC236}">
                <a16:creationId xmlns:a16="http://schemas.microsoft.com/office/drawing/2014/main" id="{04118486-750D-461A-B659-6089A9C266D5}"/>
              </a:ext>
            </a:extLst>
          </p:cNvPr>
          <p:cNvSpPr>
            <a:spLocks noGrp="1"/>
          </p:cNvSpPr>
          <p:nvPr>
            <p:ph type="body" idx="10"/>
          </p:nvPr>
        </p:nvSpPr>
        <p:spPr>
          <a:xfrm>
            <a:off x="1509362" y="1090062"/>
            <a:ext cx="8924424" cy="5722218"/>
          </a:xfrm>
        </p:spPr>
        <p:txBody>
          <a:bodyPr anchor="ctr"/>
          <a:lstStyle/>
          <a:p>
            <a:pPr marL="186262" indent="0" algn="ctr">
              <a:buNone/>
            </a:pPr>
            <a:r>
              <a:rPr lang="en-US" sz="3600" b="0" dirty="0">
                <a:solidFill>
                  <a:schemeClr val="dk2"/>
                </a:solidFill>
                <a:cs typeface="Arial"/>
                <a:sym typeface="Arial"/>
              </a:rPr>
              <a:t>The doctor examined the patient’s skin. Then </a:t>
            </a:r>
            <a:r>
              <a:rPr lang="en-US" sz="3600" dirty="0">
                <a:solidFill>
                  <a:schemeClr val="accent2"/>
                </a:solidFill>
                <a:cs typeface="Arial"/>
                <a:sym typeface="Arial"/>
              </a:rPr>
              <a:t>[MASK]</a:t>
            </a:r>
            <a:r>
              <a:rPr lang="en-US" sz="3600" b="0" dirty="0">
                <a:solidFill>
                  <a:schemeClr val="dk2"/>
                </a:solidFill>
                <a:cs typeface="Arial"/>
                <a:sym typeface="Arial"/>
              </a:rPr>
              <a:t> said: “everything looks just fine”.</a:t>
            </a:r>
          </a:p>
        </p:txBody>
      </p:sp>
    </p:spTree>
    <p:extLst>
      <p:ext uri="{BB962C8B-B14F-4D97-AF65-F5344CB8AC3E}">
        <p14:creationId xmlns:p14="http://schemas.microsoft.com/office/powerpoint/2010/main" val="417093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err="1"/>
              <a:t>Subword</a:t>
            </a:r>
            <a:r>
              <a:rPr lang="en-US" dirty="0"/>
              <a:t> Modeling</a:t>
            </a:r>
            <a:endParaRPr lang="LID4096" dirty="0"/>
          </a:p>
        </p:txBody>
      </p:sp>
    </p:spTree>
    <p:extLst>
      <p:ext uri="{BB962C8B-B14F-4D97-AF65-F5344CB8AC3E}">
        <p14:creationId xmlns:p14="http://schemas.microsoft.com/office/powerpoint/2010/main" val="2620014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1"/>
          <p:cNvSpPr txBox="1">
            <a:spLocks noGrp="1"/>
          </p:cNvSpPr>
          <p:nvPr>
            <p:ph type="title"/>
          </p:nvPr>
        </p:nvSpPr>
        <p:spPr>
          <a:xfrm>
            <a:off x="367589" y="13383"/>
            <a:ext cx="11824411" cy="844460"/>
          </a:xfrm>
          <a:prstGeom prst="rect">
            <a:avLst/>
          </a:prstGeom>
          <a:noFill/>
          <a:ln>
            <a:noFill/>
          </a:ln>
        </p:spPr>
        <p:txBody>
          <a:bodyPr spcFirstLastPara="1" wrap="square" lIns="0" tIns="13333" rIns="0" bIns="0" anchor="t" anchorCtr="0">
            <a:spAutoFit/>
          </a:bodyPr>
          <a:lstStyle/>
          <a:p>
            <a:pPr marL="16933"/>
            <a:r>
              <a:rPr lang="en" sz="5400" dirty="0"/>
              <a:t>Word structure and subword models</a:t>
            </a:r>
            <a:endParaRPr sz="5400" dirty="0"/>
          </a:p>
        </p:txBody>
      </p:sp>
      <p:sp>
        <p:nvSpPr>
          <p:cNvPr id="629" name="Google Shape;629;p81"/>
          <p:cNvSpPr txBox="1"/>
          <p:nvPr/>
        </p:nvSpPr>
        <p:spPr>
          <a:xfrm>
            <a:off x="870047" y="1321040"/>
            <a:ext cx="10949776" cy="1668019"/>
          </a:xfrm>
          <a:prstGeom prst="rect">
            <a:avLst/>
          </a:prstGeom>
          <a:noFill/>
          <a:ln>
            <a:noFill/>
          </a:ln>
        </p:spPr>
        <p:txBody>
          <a:bodyPr spcFirstLastPara="1" wrap="square" lIns="0" tIns="13333" rIns="0" bIns="0" anchor="t" anchorCtr="0">
            <a:spAutoFit/>
          </a:bodyPr>
          <a:lstStyle/>
          <a:p>
            <a:pPr marL="16933"/>
            <a:r>
              <a:rPr lang="en" sz="2400" dirty="0">
                <a:solidFill>
                  <a:schemeClr val="dk2"/>
                </a:solidFill>
                <a:latin typeface="Encode Sans Semi Condensed"/>
                <a:sym typeface="Calibri"/>
              </a:rPr>
              <a:t>Let’s take a look at the assumptions we’ve made about a language’s vocabulary.</a:t>
            </a:r>
            <a:endParaRPr sz="2400" dirty="0">
              <a:solidFill>
                <a:schemeClr val="dk2"/>
              </a:solidFill>
              <a:latin typeface="Encode Sans Semi Condensed"/>
              <a:sym typeface="Calibri"/>
            </a:endParaRPr>
          </a:p>
          <a:p>
            <a:endParaRPr sz="2400" dirty="0">
              <a:solidFill>
                <a:schemeClr val="dk2"/>
              </a:solidFill>
              <a:latin typeface="Encode Sans Semi Condensed"/>
              <a:sym typeface="Calibri"/>
            </a:endParaRPr>
          </a:p>
          <a:p>
            <a:pPr marL="16933">
              <a:lnSpc>
                <a:spcPct val="124300"/>
              </a:lnSpc>
            </a:pPr>
            <a:r>
              <a:rPr lang="en" sz="2400" dirty="0">
                <a:solidFill>
                  <a:schemeClr val="dk2"/>
                </a:solidFill>
                <a:latin typeface="Encode Sans Semi Condensed"/>
                <a:sym typeface="Calibri"/>
              </a:rPr>
              <a:t>We assume a fixed vocab of hundreds of thousands of words, built from the training set.  All novel words seen at test time are mapped to a single UNK (OOV).</a:t>
            </a:r>
            <a:endParaRPr sz="2400" dirty="0">
              <a:solidFill>
                <a:schemeClr val="dk2"/>
              </a:solidFill>
              <a:latin typeface="Encode Sans Semi Condensed"/>
              <a:sym typeface="Calibri"/>
            </a:endParaRPr>
          </a:p>
        </p:txBody>
      </p:sp>
      <p:sp>
        <p:nvSpPr>
          <p:cNvPr id="630" name="Google Shape;630;p81"/>
          <p:cNvSpPr txBox="1"/>
          <p:nvPr/>
        </p:nvSpPr>
        <p:spPr>
          <a:xfrm>
            <a:off x="3344096" y="3414013"/>
            <a:ext cx="1353032" cy="2241891"/>
          </a:xfrm>
          <a:prstGeom prst="rect">
            <a:avLst/>
          </a:prstGeom>
          <a:noFill/>
          <a:ln>
            <a:noFill/>
          </a:ln>
        </p:spPr>
        <p:txBody>
          <a:bodyPr spcFirstLastPara="1" wrap="square" lIns="0" tIns="14600" rIns="0" bIns="0" anchor="t" anchorCtr="0">
            <a:spAutoFit/>
          </a:bodyPr>
          <a:lstStyle/>
          <a:p>
            <a:pPr marL="16933" marR="558786">
              <a:lnSpc>
                <a:spcPct val="120500"/>
              </a:lnSpc>
            </a:pPr>
            <a:r>
              <a:rPr lang="en" sz="2400" u="sng" dirty="0">
                <a:solidFill>
                  <a:schemeClr val="dk1"/>
                </a:solidFill>
                <a:latin typeface="Calibri"/>
                <a:ea typeface="Calibri"/>
                <a:cs typeface="Calibri"/>
                <a:sym typeface="Calibri"/>
              </a:rPr>
              <a:t>word  </a:t>
            </a:r>
            <a:r>
              <a:rPr lang="en" sz="2400" dirty="0">
                <a:solidFill>
                  <a:schemeClr val="dk1"/>
                </a:solidFill>
                <a:latin typeface="Calibri"/>
                <a:ea typeface="Calibri"/>
                <a:cs typeface="Calibri"/>
                <a:sym typeface="Calibri"/>
              </a:rPr>
              <a:t>hat  learn</a:t>
            </a:r>
            <a:endParaRPr sz="2400" dirty="0">
              <a:solidFill>
                <a:schemeClr val="dk1"/>
              </a:solidFill>
              <a:latin typeface="Calibri"/>
              <a:ea typeface="Calibri"/>
              <a:cs typeface="Calibri"/>
              <a:sym typeface="Calibri"/>
            </a:endParaRPr>
          </a:p>
          <a:p>
            <a:pPr marL="16933">
              <a:lnSpc>
                <a:spcPct val="120000"/>
              </a:lnSpc>
            </a:pPr>
            <a:r>
              <a:rPr lang="en" sz="2400" dirty="0">
                <a:solidFill>
                  <a:schemeClr val="dk1"/>
                </a:solidFill>
                <a:latin typeface="Calibri"/>
                <a:ea typeface="Calibri"/>
                <a:cs typeface="Calibri"/>
                <a:sym typeface="Calibri"/>
              </a:rPr>
              <a:t>taaaaasty  laern</a:t>
            </a:r>
            <a:endParaRPr sz="2400" dirty="0">
              <a:solidFill>
                <a:schemeClr val="dk1"/>
              </a:solidFill>
              <a:latin typeface="Calibri"/>
              <a:ea typeface="Calibri"/>
              <a:cs typeface="Calibri"/>
              <a:sym typeface="Calibri"/>
            </a:endParaRPr>
          </a:p>
        </p:txBody>
      </p:sp>
      <p:sp>
        <p:nvSpPr>
          <p:cNvPr id="631" name="Google Shape;631;p81"/>
          <p:cNvSpPr txBox="1"/>
          <p:nvPr/>
        </p:nvSpPr>
        <p:spPr>
          <a:xfrm>
            <a:off x="6087550" y="3414012"/>
            <a:ext cx="1912400" cy="2674571"/>
          </a:xfrm>
          <a:prstGeom prst="rect">
            <a:avLst/>
          </a:prstGeom>
          <a:noFill/>
          <a:ln>
            <a:noFill/>
          </a:ln>
        </p:spPr>
        <p:txBody>
          <a:bodyPr spcFirstLastPara="1" wrap="square" lIns="0" tIns="15233" rIns="0" bIns="0" anchor="t" anchorCtr="0">
            <a:spAutoFit/>
          </a:bodyPr>
          <a:lstStyle/>
          <a:p>
            <a:pPr marL="16933">
              <a:lnSpc>
                <a:spcPct val="120200"/>
              </a:lnSpc>
            </a:pPr>
            <a:r>
              <a:rPr lang="en" sz="2400" u="sng" dirty="0">
                <a:solidFill>
                  <a:schemeClr val="dk1"/>
                </a:solidFill>
                <a:latin typeface="Calibri"/>
                <a:ea typeface="Calibri"/>
                <a:cs typeface="Calibri"/>
                <a:sym typeface="Calibri"/>
              </a:rPr>
              <a:t>vocab mapping  </a:t>
            </a:r>
            <a:r>
              <a:rPr lang="en" sz="2400" dirty="0">
                <a:solidFill>
                  <a:schemeClr val="dk1"/>
                </a:solidFill>
                <a:latin typeface="Calibri"/>
                <a:ea typeface="Calibri"/>
                <a:cs typeface="Calibri"/>
                <a:sym typeface="Calibri"/>
              </a:rPr>
              <a:t>pizza (index)  tasty (index)  UNK (index)  UNK (index)  UNK (index)</a:t>
            </a:r>
            <a:endParaRPr sz="2400" dirty="0">
              <a:solidFill>
                <a:schemeClr val="dk1"/>
              </a:solidFill>
              <a:latin typeface="Calibri"/>
              <a:ea typeface="Calibri"/>
              <a:cs typeface="Calibri"/>
              <a:sym typeface="Calibri"/>
            </a:endParaRPr>
          </a:p>
        </p:txBody>
      </p:sp>
      <p:sp>
        <p:nvSpPr>
          <p:cNvPr id="632" name="Google Shape;632;p81"/>
          <p:cNvSpPr txBox="1"/>
          <p:nvPr/>
        </p:nvSpPr>
        <p:spPr>
          <a:xfrm>
            <a:off x="8806870" y="3429000"/>
            <a:ext cx="1762800" cy="382156"/>
          </a:xfrm>
          <a:prstGeom prst="rect">
            <a:avLst/>
          </a:prstGeom>
          <a:noFill/>
          <a:ln>
            <a:noFill/>
          </a:ln>
        </p:spPr>
        <p:txBody>
          <a:bodyPr spcFirstLastPara="1" wrap="square" lIns="0" tIns="12700" rIns="0" bIns="0" anchor="t" anchorCtr="0">
            <a:spAutoFit/>
          </a:bodyPr>
          <a:lstStyle/>
          <a:p>
            <a:pPr marL="16933"/>
            <a:r>
              <a:rPr lang="en" sz="2400" u="sng" dirty="0">
                <a:latin typeface="Calibri"/>
                <a:ea typeface="Calibri"/>
                <a:cs typeface="Calibri"/>
                <a:sym typeface="Calibri"/>
              </a:rPr>
              <a:t>embedding</a:t>
            </a:r>
            <a:endParaRPr sz="2400" u="sng" dirty="0">
              <a:latin typeface="Calibri"/>
              <a:ea typeface="Calibri"/>
              <a:cs typeface="Calibri"/>
              <a:sym typeface="Calibri"/>
            </a:endParaRPr>
          </a:p>
        </p:txBody>
      </p:sp>
      <p:sp>
        <p:nvSpPr>
          <p:cNvPr id="633" name="Google Shape;633;p81"/>
          <p:cNvSpPr txBox="1"/>
          <p:nvPr/>
        </p:nvSpPr>
        <p:spPr>
          <a:xfrm>
            <a:off x="5173150" y="3859848"/>
            <a:ext cx="324800" cy="1756258"/>
          </a:xfrm>
          <a:prstGeom prst="rect">
            <a:avLst/>
          </a:prstGeom>
          <a:noFill/>
          <a:ln>
            <a:noFill/>
          </a:ln>
        </p:spPr>
        <p:txBody>
          <a:bodyPr spcFirstLastPara="1" wrap="square" lIns="0" tIns="85733" rIns="0" bIns="0" anchor="t" anchorCtr="0">
            <a:spAutoFit/>
          </a:bodyPr>
          <a:lstStyle/>
          <a:p>
            <a:pPr marL="16933"/>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634" name="Google Shape;634;p81"/>
          <p:cNvSpPr txBox="1"/>
          <p:nvPr/>
        </p:nvSpPr>
        <p:spPr>
          <a:xfrm>
            <a:off x="3344096" y="5706427"/>
            <a:ext cx="2237200" cy="382156"/>
          </a:xfrm>
          <a:prstGeom prst="rect">
            <a:avLst/>
          </a:prstGeom>
          <a:noFill/>
          <a:ln>
            <a:noFill/>
          </a:ln>
        </p:spPr>
        <p:txBody>
          <a:bodyPr spcFirstLastPara="1" wrap="square" lIns="0" tIns="12700" rIns="0" bIns="0" anchor="t" anchorCtr="0">
            <a:spAutoFit/>
          </a:bodyPr>
          <a:lstStyle/>
          <a:p>
            <a:pPr marL="16933"/>
            <a:r>
              <a:rPr lang="en" sz="2400" dirty="0">
                <a:solidFill>
                  <a:schemeClr val="dk1"/>
                </a:solidFill>
                <a:latin typeface="Calibri"/>
                <a:ea typeface="Calibri"/>
                <a:cs typeface="Calibri"/>
                <a:sym typeface="Calibri"/>
              </a:rPr>
              <a:t>Transformerify →</a:t>
            </a:r>
            <a:endParaRPr sz="2400" dirty="0">
              <a:solidFill>
                <a:schemeClr val="dk1"/>
              </a:solidFill>
              <a:latin typeface="Calibri"/>
              <a:ea typeface="Calibri"/>
              <a:cs typeface="Calibri"/>
              <a:sym typeface="Calibri"/>
            </a:endParaRPr>
          </a:p>
        </p:txBody>
      </p:sp>
      <p:sp>
        <p:nvSpPr>
          <p:cNvPr id="635" name="Google Shape;635;p81"/>
          <p:cNvSpPr/>
          <p:nvPr/>
        </p:nvSpPr>
        <p:spPr>
          <a:xfrm>
            <a:off x="8800779" y="4153600"/>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p>
        </p:txBody>
      </p:sp>
      <p:sp>
        <p:nvSpPr>
          <p:cNvPr id="636" name="Google Shape;636;p81"/>
          <p:cNvSpPr/>
          <p:nvPr/>
        </p:nvSpPr>
        <p:spPr>
          <a:xfrm>
            <a:off x="8800779" y="4568128"/>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p>
        </p:txBody>
      </p:sp>
      <p:grpSp>
        <p:nvGrpSpPr>
          <p:cNvPr id="637" name="Google Shape;637;p81"/>
          <p:cNvGrpSpPr/>
          <p:nvPr/>
        </p:nvGrpSpPr>
        <p:grpSpPr>
          <a:xfrm>
            <a:off x="8806874" y="5000944"/>
            <a:ext cx="1600200" cy="152400"/>
            <a:chOff x="7776971" y="4809744"/>
            <a:chExt cx="1600200" cy="152400"/>
          </a:xfrm>
        </p:grpSpPr>
        <p:sp>
          <p:nvSpPr>
            <p:cNvPr id="638" name="Google Shape;638;p81"/>
            <p:cNvSpPr/>
            <p:nvPr/>
          </p:nvSpPr>
          <p:spPr>
            <a:xfrm>
              <a:off x="7776971" y="4809744"/>
              <a:ext cx="1600200" cy="152400"/>
            </a:xfrm>
            <a:custGeom>
              <a:avLst/>
              <a:gdLst/>
              <a:ahLst/>
              <a:cxnLst/>
              <a:rect l="l" t="t" r="r" b="b"/>
              <a:pathLst>
                <a:path w="1600200" h="152400" extrusionOk="0">
                  <a:moveTo>
                    <a:pt x="1600200" y="0"/>
                  </a:moveTo>
                  <a:lnTo>
                    <a:pt x="0" y="0"/>
                  </a:lnTo>
                  <a:lnTo>
                    <a:pt x="0" y="152399"/>
                  </a:lnTo>
                  <a:lnTo>
                    <a:pt x="1600200" y="152399"/>
                  </a:lnTo>
                  <a:lnTo>
                    <a:pt x="1600200" y="0"/>
                  </a:lnTo>
                  <a:close/>
                </a:path>
              </a:pathLst>
            </a:custGeom>
            <a:solidFill>
              <a:srgbClr val="7E7E7E"/>
            </a:solidFill>
            <a:ln>
              <a:noFill/>
            </a:ln>
          </p:spPr>
          <p:txBody>
            <a:bodyPr spcFirstLastPara="1" wrap="square" lIns="0" tIns="0" rIns="0" bIns="0" anchor="t" anchorCtr="0">
              <a:noAutofit/>
            </a:bodyPr>
            <a:lstStyle/>
            <a:p>
              <a:endParaRPr sz="1867"/>
            </a:p>
          </p:txBody>
        </p:sp>
        <p:sp>
          <p:nvSpPr>
            <p:cNvPr id="639" name="Google Shape;639;p81"/>
            <p:cNvSpPr/>
            <p:nvPr/>
          </p:nvSpPr>
          <p:spPr>
            <a:xfrm>
              <a:off x="7776971" y="4809744"/>
              <a:ext cx="1600200" cy="152400"/>
            </a:xfrm>
            <a:custGeom>
              <a:avLst/>
              <a:gdLst/>
              <a:ahLst/>
              <a:cxnLst/>
              <a:rect l="l" t="t" r="r" b="b"/>
              <a:pathLst>
                <a:path w="1600200" h="152400" extrusionOk="0">
                  <a:moveTo>
                    <a:pt x="0" y="152399"/>
                  </a:moveTo>
                  <a:lnTo>
                    <a:pt x="1600200" y="152399"/>
                  </a:lnTo>
                  <a:lnTo>
                    <a:pt x="1600200" y="0"/>
                  </a:lnTo>
                  <a:lnTo>
                    <a:pt x="0" y="0"/>
                  </a:lnTo>
                  <a:lnTo>
                    <a:pt x="0" y="152399"/>
                  </a:lnTo>
                  <a:close/>
                </a:path>
              </a:pathLst>
            </a:custGeom>
            <a:noFill/>
            <a:ln w="9525" cap="flat" cmpd="sng">
              <a:solidFill>
                <a:srgbClr val="7E7E7E"/>
              </a:solidFill>
              <a:prstDash val="solid"/>
              <a:round/>
              <a:headEnd type="none" w="sm" len="sm"/>
              <a:tailEnd type="none" w="sm" len="sm"/>
            </a:ln>
          </p:spPr>
          <p:txBody>
            <a:bodyPr spcFirstLastPara="1" wrap="square" lIns="0" tIns="0" rIns="0" bIns="0" anchor="t" anchorCtr="0">
              <a:noAutofit/>
            </a:bodyPr>
            <a:lstStyle/>
            <a:p>
              <a:endParaRPr sz="1867"/>
            </a:p>
          </p:txBody>
        </p:sp>
      </p:grpSp>
      <p:sp>
        <p:nvSpPr>
          <p:cNvPr id="640" name="Google Shape;640;p81"/>
          <p:cNvSpPr/>
          <p:nvPr/>
        </p:nvSpPr>
        <p:spPr>
          <a:xfrm>
            <a:off x="2816030" y="4045396"/>
            <a:ext cx="228600" cy="609600"/>
          </a:xfrm>
          <a:custGeom>
            <a:avLst/>
            <a:gdLst/>
            <a:ahLst/>
            <a:cxnLst/>
            <a:rect l="l" t="t" r="r" b="b"/>
            <a:pathLst>
              <a:path w="228600" h="609600" extrusionOk="0">
                <a:moveTo>
                  <a:pt x="228600" y="609599"/>
                </a:moveTo>
                <a:lnTo>
                  <a:pt x="184112" y="608105"/>
                </a:lnTo>
                <a:lnTo>
                  <a:pt x="147780" y="604027"/>
                </a:lnTo>
                <a:lnTo>
                  <a:pt x="123283" y="597973"/>
                </a:lnTo>
                <a:lnTo>
                  <a:pt x="114300" y="590549"/>
                </a:lnTo>
                <a:lnTo>
                  <a:pt x="114300" y="323849"/>
                </a:lnTo>
                <a:lnTo>
                  <a:pt x="105316" y="316426"/>
                </a:lnTo>
                <a:lnTo>
                  <a:pt x="80819" y="310372"/>
                </a:lnTo>
                <a:lnTo>
                  <a:pt x="44487" y="306294"/>
                </a:lnTo>
                <a:lnTo>
                  <a:pt x="0" y="304799"/>
                </a:lnTo>
                <a:lnTo>
                  <a:pt x="44487" y="303305"/>
                </a:lnTo>
                <a:lnTo>
                  <a:pt x="80819" y="299227"/>
                </a:lnTo>
                <a:lnTo>
                  <a:pt x="105316" y="293173"/>
                </a:lnTo>
                <a:lnTo>
                  <a:pt x="114300" y="285749"/>
                </a:lnTo>
                <a:lnTo>
                  <a:pt x="114300" y="19049"/>
                </a:lnTo>
                <a:lnTo>
                  <a:pt x="123283" y="11626"/>
                </a:lnTo>
                <a:lnTo>
                  <a:pt x="147780" y="5572"/>
                </a:lnTo>
                <a:lnTo>
                  <a:pt x="184112" y="1494"/>
                </a:lnTo>
                <a:lnTo>
                  <a:pt x="2286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41" name="Google Shape;641;p81"/>
          <p:cNvSpPr txBox="1"/>
          <p:nvPr/>
        </p:nvSpPr>
        <p:spPr>
          <a:xfrm>
            <a:off x="1792919" y="4001022"/>
            <a:ext cx="874400" cy="546175"/>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Common</a:t>
            </a:r>
            <a:endParaRPr sz="1733">
              <a:solidFill>
                <a:schemeClr val="dk1"/>
              </a:solidFill>
              <a:latin typeface="Calibri"/>
              <a:ea typeface="Calibri"/>
              <a:cs typeface="Calibri"/>
              <a:sym typeface="Calibri"/>
            </a:endParaRPr>
          </a:p>
          <a:p>
            <a:pPr marL="16933"/>
            <a:r>
              <a:rPr lang="en" sz="1733">
                <a:solidFill>
                  <a:schemeClr val="dk1"/>
                </a:solidFill>
                <a:latin typeface="Calibri"/>
                <a:ea typeface="Calibri"/>
                <a:cs typeface="Calibri"/>
                <a:sym typeface="Calibri"/>
              </a:rPr>
              <a:t>words</a:t>
            </a:r>
            <a:endParaRPr sz="1733">
              <a:solidFill>
                <a:schemeClr val="dk1"/>
              </a:solidFill>
              <a:latin typeface="Calibri"/>
              <a:ea typeface="Calibri"/>
              <a:cs typeface="Calibri"/>
              <a:sym typeface="Calibri"/>
            </a:endParaRPr>
          </a:p>
        </p:txBody>
      </p:sp>
      <p:sp>
        <p:nvSpPr>
          <p:cNvPr id="642" name="Google Shape;642;p81"/>
          <p:cNvSpPr/>
          <p:nvPr/>
        </p:nvSpPr>
        <p:spPr>
          <a:xfrm>
            <a:off x="2777930" y="4786059"/>
            <a:ext cx="241300" cy="1320164"/>
          </a:xfrm>
          <a:custGeom>
            <a:avLst/>
            <a:gdLst/>
            <a:ahLst/>
            <a:cxnLst/>
            <a:rect l="l" t="t" r="r" b="b"/>
            <a:pathLst>
              <a:path w="241300" h="1320164" extrusionOk="0">
                <a:moveTo>
                  <a:pt x="240792" y="429767"/>
                </a:moveTo>
                <a:lnTo>
                  <a:pt x="197477" y="428317"/>
                </a:lnTo>
                <a:lnTo>
                  <a:pt x="162115" y="424354"/>
                </a:lnTo>
                <a:lnTo>
                  <a:pt x="138279" y="418463"/>
                </a:lnTo>
                <a:lnTo>
                  <a:pt x="129540" y="411225"/>
                </a:lnTo>
                <a:lnTo>
                  <a:pt x="129540" y="233425"/>
                </a:lnTo>
                <a:lnTo>
                  <a:pt x="120800" y="226188"/>
                </a:lnTo>
                <a:lnTo>
                  <a:pt x="96964" y="220297"/>
                </a:lnTo>
                <a:lnTo>
                  <a:pt x="61602" y="216334"/>
                </a:lnTo>
                <a:lnTo>
                  <a:pt x="18288" y="214883"/>
                </a:lnTo>
                <a:lnTo>
                  <a:pt x="61602" y="213433"/>
                </a:lnTo>
                <a:lnTo>
                  <a:pt x="96964" y="209470"/>
                </a:lnTo>
                <a:lnTo>
                  <a:pt x="120800" y="203579"/>
                </a:lnTo>
                <a:lnTo>
                  <a:pt x="129540" y="196341"/>
                </a:lnTo>
                <a:lnTo>
                  <a:pt x="129540" y="18541"/>
                </a:lnTo>
                <a:lnTo>
                  <a:pt x="138279" y="11304"/>
                </a:lnTo>
                <a:lnTo>
                  <a:pt x="162115" y="5413"/>
                </a:lnTo>
                <a:lnTo>
                  <a:pt x="197477" y="1450"/>
                </a:lnTo>
                <a:lnTo>
                  <a:pt x="240792" y="0"/>
                </a:lnTo>
              </a:path>
              <a:path w="241300" h="1320164" extrusionOk="0">
                <a:moveTo>
                  <a:pt x="230124" y="886967"/>
                </a:moveTo>
                <a:lnTo>
                  <a:pt x="186809" y="885517"/>
                </a:lnTo>
                <a:lnTo>
                  <a:pt x="151447" y="881554"/>
                </a:lnTo>
                <a:lnTo>
                  <a:pt x="127611" y="875663"/>
                </a:lnTo>
                <a:lnTo>
                  <a:pt x="118872" y="868426"/>
                </a:lnTo>
                <a:lnTo>
                  <a:pt x="118872" y="690626"/>
                </a:lnTo>
                <a:lnTo>
                  <a:pt x="110132" y="683388"/>
                </a:lnTo>
                <a:lnTo>
                  <a:pt x="86296" y="677497"/>
                </a:lnTo>
                <a:lnTo>
                  <a:pt x="50934" y="673534"/>
                </a:lnTo>
                <a:lnTo>
                  <a:pt x="7620" y="672083"/>
                </a:lnTo>
                <a:lnTo>
                  <a:pt x="50934" y="670633"/>
                </a:lnTo>
                <a:lnTo>
                  <a:pt x="86296" y="666670"/>
                </a:lnTo>
                <a:lnTo>
                  <a:pt x="110132" y="660779"/>
                </a:lnTo>
                <a:lnTo>
                  <a:pt x="118872" y="653541"/>
                </a:lnTo>
                <a:lnTo>
                  <a:pt x="118872" y="475741"/>
                </a:lnTo>
                <a:lnTo>
                  <a:pt x="127611" y="468504"/>
                </a:lnTo>
                <a:lnTo>
                  <a:pt x="151447" y="462613"/>
                </a:lnTo>
                <a:lnTo>
                  <a:pt x="186809" y="458650"/>
                </a:lnTo>
                <a:lnTo>
                  <a:pt x="230124" y="457200"/>
                </a:lnTo>
              </a:path>
              <a:path w="241300" h="1320164" extrusionOk="0">
                <a:moveTo>
                  <a:pt x="220980" y="1319783"/>
                </a:moveTo>
                <a:lnTo>
                  <a:pt x="177998" y="1318337"/>
                </a:lnTo>
                <a:lnTo>
                  <a:pt x="142875" y="1314391"/>
                </a:lnTo>
                <a:lnTo>
                  <a:pt x="119181" y="1308537"/>
                </a:lnTo>
                <a:lnTo>
                  <a:pt x="110490" y="1301368"/>
                </a:lnTo>
                <a:lnTo>
                  <a:pt x="110490" y="1123314"/>
                </a:lnTo>
                <a:lnTo>
                  <a:pt x="101798" y="1116146"/>
                </a:lnTo>
                <a:lnTo>
                  <a:pt x="78105" y="1110292"/>
                </a:lnTo>
                <a:lnTo>
                  <a:pt x="42981" y="1106346"/>
                </a:lnTo>
                <a:lnTo>
                  <a:pt x="0" y="1104899"/>
                </a:lnTo>
                <a:lnTo>
                  <a:pt x="42981" y="1103453"/>
                </a:lnTo>
                <a:lnTo>
                  <a:pt x="78105" y="1099507"/>
                </a:lnTo>
                <a:lnTo>
                  <a:pt x="101798" y="1093653"/>
                </a:lnTo>
                <a:lnTo>
                  <a:pt x="110490" y="1086484"/>
                </a:lnTo>
                <a:lnTo>
                  <a:pt x="110490" y="908430"/>
                </a:lnTo>
                <a:lnTo>
                  <a:pt x="119181" y="901267"/>
                </a:lnTo>
                <a:lnTo>
                  <a:pt x="142875" y="895413"/>
                </a:lnTo>
                <a:lnTo>
                  <a:pt x="177998" y="891464"/>
                </a:lnTo>
                <a:lnTo>
                  <a:pt x="220980" y="8900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43" name="Google Shape;643;p81"/>
          <p:cNvSpPr txBox="1"/>
          <p:nvPr/>
        </p:nvSpPr>
        <p:spPr>
          <a:xfrm>
            <a:off x="1752075" y="4825811"/>
            <a:ext cx="9492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Variations</a:t>
            </a:r>
            <a:endParaRPr sz="1733">
              <a:solidFill>
                <a:schemeClr val="dk1"/>
              </a:solidFill>
              <a:latin typeface="Calibri"/>
              <a:ea typeface="Calibri"/>
              <a:cs typeface="Calibri"/>
              <a:sym typeface="Calibri"/>
            </a:endParaRPr>
          </a:p>
        </p:txBody>
      </p:sp>
      <p:sp>
        <p:nvSpPr>
          <p:cNvPr id="644" name="Google Shape;644;p81"/>
          <p:cNvSpPr txBox="1"/>
          <p:nvPr/>
        </p:nvSpPr>
        <p:spPr>
          <a:xfrm>
            <a:off x="1550603" y="5283266"/>
            <a:ext cx="11480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misspellings</a:t>
            </a:r>
            <a:endParaRPr sz="1733">
              <a:solidFill>
                <a:schemeClr val="dk1"/>
              </a:solidFill>
              <a:latin typeface="Calibri"/>
              <a:ea typeface="Calibri"/>
              <a:cs typeface="Calibri"/>
              <a:sym typeface="Calibri"/>
            </a:endParaRPr>
          </a:p>
        </p:txBody>
      </p:sp>
      <p:grpSp>
        <p:nvGrpSpPr>
          <p:cNvPr id="645" name="Google Shape;645;p81"/>
          <p:cNvGrpSpPr/>
          <p:nvPr/>
        </p:nvGrpSpPr>
        <p:grpSpPr>
          <a:xfrm>
            <a:off x="8806874" y="5441379"/>
            <a:ext cx="1600200" cy="152400"/>
            <a:chOff x="7776971" y="5250179"/>
            <a:chExt cx="1600200" cy="152400"/>
          </a:xfrm>
        </p:grpSpPr>
        <p:sp>
          <p:nvSpPr>
            <p:cNvPr id="646" name="Google Shape;646;p81"/>
            <p:cNvSpPr/>
            <p:nvPr/>
          </p:nvSpPr>
          <p:spPr>
            <a:xfrm>
              <a:off x="7776971" y="5250179"/>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7E7E7E"/>
            </a:solidFill>
            <a:ln>
              <a:noFill/>
            </a:ln>
          </p:spPr>
          <p:txBody>
            <a:bodyPr spcFirstLastPara="1" wrap="square" lIns="0" tIns="0" rIns="0" bIns="0" anchor="t" anchorCtr="0">
              <a:noAutofit/>
            </a:bodyPr>
            <a:lstStyle/>
            <a:p>
              <a:endParaRPr sz="1867"/>
            </a:p>
          </p:txBody>
        </p:sp>
        <p:sp>
          <p:nvSpPr>
            <p:cNvPr id="647" name="Google Shape;647;p81"/>
            <p:cNvSpPr/>
            <p:nvPr/>
          </p:nvSpPr>
          <p:spPr>
            <a:xfrm>
              <a:off x="7776971" y="5250179"/>
              <a:ext cx="1600200" cy="152400"/>
            </a:xfrm>
            <a:custGeom>
              <a:avLst/>
              <a:gdLst/>
              <a:ahLst/>
              <a:cxnLst/>
              <a:rect l="l" t="t" r="r" b="b"/>
              <a:pathLst>
                <a:path w="1600200" h="152400" extrusionOk="0">
                  <a:moveTo>
                    <a:pt x="0" y="152400"/>
                  </a:moveTo>
                  <a:lnTo>
                    <a:pt x="1600200" y="152400"/>
                  </a:lnTo>
                  <a:lnTo>
                    <a:pt x="1600200" y="0"/>
                  </a:lnTo>
                  <a:lnTo>
                    <a:pt x="0" y="0"/>
                  </a:lnTo>
                  <a:lnTo>
                    <a:pt x="0" y="152400"/>
                  </a:lnTo>
                  <a:close/>
                </a:path>
              </a:pathLst>
            </a:custGeom>
            <a:noFill/>
            <a:ln w="9525" cap="flat" cmpd="sng">
              <a:solidFill>
                <a:srgbClr val="7E7E7E"/>
              </a:solidFill>
              <a:prstDash val="solid"/>
              <a:round/>
              <a:headEnd type="none" w="sm" len="sm"/>
              <a:tailEnd type="none" w="sm" len="sm"/>
            </a:ln>
          </p:spPr>
          <p:txBody>
            <a:bodyPr spcFirstLastPara="1" wrap="square" lIns="0" tIns="0" rIns="0" bIns="0" anchor="t" anchorCtr="0">
              <a:noAutofit/>
            </a:bodyPr>
            <a:lstStyle/>
            <a:p>
              <a:endParaRPr sz="1867"/>
            </a:p>
          </p:txBody>
        </p:sp>
      </p:grpSp>
      <p:sp>
        <p:nvSpPr>
          <p:cNvPr id="648" name="Google Shape;648;p81"/>
          <p:cNvSpPr txBox="1"/>
          <p:nvPr/>
        </p:nvSpPr>
        <p:spPr>
          <a:xfrm>
            <a:off x="1542068" y="5716411"/>
            <a:ext cx="10980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novel items</a:t>
            </a:r>
            <a:endParaRPr sz="1733">
              <a:solidFill>
                <a:schemeClr val="dk1"/>
              </a:solidFill>
              <a:latin typeface="Calibri"/>
              <a:ea typeface="Calibri"/>
              <a:cs typeface="Calibri"/>
              <a:sym typeface="Calibri"/>
            </a:endParaRPr>
          </a:p>
        </p:txBody>
      </p:sp>
      <p:grpSp>
        <p:nvGrpSpPr>
          <p:cNvPr id="649" name="Google Shape;649;p81"/>
          <p:cNvGrpSpPr/>
          <p:nvPr/>
        </p:nvGrpSpPr>
        <p:grpSpPr>
          <a:xfrm>
            <a:off x="8806874" y="5848288"/>
            <a:ext cx="1600200" cy="152400"/>
            <a:chOff x="7776971" y="5657088"/>
            <a:chExt cx="1600200" cy="152400"/>
          </a:xfrm>
        </p:grpSpPr>
        <p:sp>
          <p:nvSpPr>
            <p:cNvPr id="650" name="Google Shape;650;p81"/>
            <p:cNvSpPr/>
            <p:nvPr/>
          </p:nvSpPr>
          <p:spPr>
            <a:xfrm>
              <a:off x="7776971" y="5657088"/>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7E7E7E"/>
            </a:solidFill>
            <a:ln>
              <a:noFill/>
            </a:ln>
          </p:spPr>
          <p:txBody>
            <a:bodyPr spcFirstLastPara="1" wrap="square" lIns="0" tIns="0" rIns="0" bIns="0" anchor="t" anchorCtr="0">
              <a:noAutofit/>
            </a:bodyPr>
            <a:lstStyle/>
            <a:p>
              <a:endParaRPr sz="1867"/>
            </a:p>
          </p:txBody>
        </p:sp>
        <p:sp>
          <p:nvSpPr>
            <p:cNvPr id="651" name="Google Shape;651;p81"/>
            <p:cNvSpPr/>
            <p:nvPr/>
          </p:nvSpPr>
          <p:spPr>
            <a:xfrm>
              <a:off x="7776971" y="5657088"/>
              <a:ext cx="1600200" cy="152400"/>
            </a:xfrm>
            <a:custGeom>
              <a:avLst/>
              <a:gdLst/>
              <a:ahLst/>
              <a:cxnLst/>
              <a:rect l="l" t="t" r="r" b="b"/>
              <a:pathLst>
                <a:path w="1600200" h="152400" extrusionOk="0">
                  <a:moveTo>
                    <a:pt x="0" y="152400"/>
                  </a:moveTo>
                  <a:lnTo>
                    <a:pt x="1600200" y="152400"/>
                  </a:lnTo>
                  <a:lnTo>
                    <a:pt x="1600200" y="0"/>
                  </a:lnTo>
                  <a:lnTo>
                    <a:pt x="0" y="0"/>
                  </a:lnTo>
                  <a:lnTo>
                    <a:pt x="0" y="152400"/>
                  </a:lnTo>
                  <a:close/>
                </a:path>
              </a:pathLst>
            </a:custGeom>
            <a:noFill/>
            <a:ln w="9525" cap="flat" cmpd="sng">
              <a:solidFill>
                <a:srgbClr val="7E7E7E"/>
              </a:solidFill>
              <a:prstDash val="solid"/>
              <a:round/>
              <a:headEnd type="none" w="sm" len="sm"/>
              <a:tailEnd type="none" w="sm" len="sm"/>
            </a:ln>
          </p:spPr>
          <p:txBody>
            <a:bodyPr spcFirstLastPara="1" wrap="square" lIns="0" tIns="0" rIns="0" bIns="0" anchor="t" anchorCtr="0">
              <a:noAutofit/>
            </a:bodyPr>
            <a:lstStyle/>
            <a:p>
              <a:endParaRPr sz="1867"/>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Google Shape;672;p84"/>
          <p:cNvSpPr txBox="1"/>
          <p:nvPr/>
        </p:nvSpPr>
        <p:spPr>
          <a:xfrm>
            <a:off x="654460" y="1289712"/>
            <a:ext cx="10808400" cy="1901416"/>
          </a:xfrm>
          <a:prstGeom prst="rect">
            <a:avLst/>
          </a:prstGeom>
          <a:noFill/>
          <a:ln>
            <a:noFill/>
          </a:ln>
        </p:spPr>
        <p:txBody>
          <a:bodyPr spcFirstLastPara="1" wrap="square" lIns="0" tIns="13333" rIns="0" bIns="0" anchor="t" anchorCtr="0">
            <a:spAutoFit/>
          </a:bodyPr>
          <a:lstStyle/>
          <a:p>
            <a:pPr marL="16933"/>
            <a:r>
              <a:rPr lang="en" sz="2400" dirty="0">
                <a:solidFill>
                  <a:schemeClr val="dk2"/>
                </a:solidFill>
                <a:latin typeface="Encode Sans Semi Condensed"/>
                <a:sym typeface="Calibri"/>
              </a:rPr>
              <a:t>We use some greedy algorithm to find a good set of subwords in our corpus.</a:t>
            </a:r>
          </a:p>
          <a:p>
            <a:pPr marL="16933"/>
            <a:r>
              <a:rPr lang="en" sz="2400" dirty="0">
                <a:solidFill>
                  <a:schemeClr val="dk2"/>
                </a:solidFill>
                <a:latin typeface="Encode Sans Semi Condensed"/>
                <a:sym typeface="Calibri"/>
              </a:rPr>
              <a:t>Common words end up being a part of the subword vocabulary, while rarer words are split  into (sometimes intuitive, sometimes not) components.</a:t>
            </a:r>
            <a:endParaRPr sz="2400" dirty="0">
              <a:solidFill>
                <a:schemeClr val="dk2"/>
              </a:solidFill>
              <a:latin typeface="Encode Sans Semi Condensed"/>
              <a:sym typeface="Calibri"/>
            </a:endParaRPr>
          </a:p>
          <a:p>
            <a:endParaRPr sz="2400" dirty="0">
              <a:solidFill>
                <a:schemeClr val="dk2"/>
              </a:solidFill>
              <a:latin typeface="Encode Sans Semi Condensed"/>
              <a:sym typeface="Calibri"/>
            </a:endParaRPr>
          </a:p>
          <a:p>
            <a:pPr marL="16933"/>
            <a:r>
              <a:rPr lang="en" sz="2400" dirty="0">
                <a:solidFill>
                  <a:schemeClr val="dk2"/>
                </a:solidFill>
                <a:latin typeface="Encode Sans Semi Condensed"/>
                <a:sym typeface="Calibri"/>
              </a:rPr>
              <a:t>In the worst case, words are split into as many subwords as they have characters.</a:t>
            </a:r>
            <a:endParaRPr sz="2400" dirty="0">
              <a:solidFill>
                <a:schemeClr val="dk2"/>
              </a:solidFill>
              <a:latin typeface="Encode Sans Semi Condensed"/>
              <a:sym typeface="Calibri"/>
            </a:endParaRPr>
          </a:p>
        </p:txBody>
      </p:sp>
      <p:sp>
        <p:nvSpPr>
          <p:cNvPr id="673" name="Google Shape;673;p84"/>
          <p:cNvSpPr txBox="1"/>
          <p:nvPr/>
        </p:nvSpPr>
        <p:spPr>
          <a:xfrm>
            <a:off x="3315220" y="3505461"/>
            <a:ext cx="671200" cy="382156"/>
          </a:xfrm>
          <a:prstGeom prst="rect">
            <a:avLst/>
          </a:prstGeom>
          <a:noFill/>
          <a:ln>
            <a:noFill/>
          </a:ln>
        </p:spPr>
        <p:txBody>
          <a:bodyPr spcFirstLastPara="1" wrap="square" lIns="0" tIns="12700" rIns="0" bIns="0" anchor="t" anchorCtr="0">
            <a:spAutoFit/>
          </a:bodyPr>
          <a:lstStyle/>
          <a:p>
            <a:pPr marL="16933"/>
            <a:r>
              <a:rPr lang="en" sz="2400">
                <a:solidFill>
                  <a:schemeClr val="dk1"/>
                </a:solidFill>
                <a:latin typeface="Calibri"/>
                <a:ea typeface="Calibri"/>
                <a:cs typeface="Calibri"/>
                <a:sym typeface="Calibri"/>
              </a:rPr>
              <a:t>word</a:t>
            </a:r>
            <a:endParaRPr sz="2400">
              <a:solidFill>
                <a:schemeClr val="dk1"/>
              </a:solidFill>
              <a:latin typeface="Calibri"/>
              <a:ea typeface="Calibri"/>
              <a:cs typeface="Calibri"/>
              <a:sym typeface="Calibri"/>
            </a:endParaRPr>
          </a:p>
        </p:txBody>
      </p:sp>
      <p:sp>
        <p:nvSpPr>
          <p:cNvPr id="674" name="Google Shape;674;p84"/>
          <p:cNvSpPr txBox="1"/>
          <p:nvPr/>
        </p:nvSpPr>
        <p:spPr>
          <a:xfrm>
            <a:off x="6058660" y="3429000"/>
            <a:ext cx="2242800" cy="2669705"/>
          </a:xfrm>
          <a:prstGeom prst="rect">
            <a:avLst/>
          </a:prstGeom>
          <a:noFill/>
          <a:ln>
            <a:noFill/>
          </a:ln>
        </p:spPr>
        <p:txBody>
          <a:bodyPr spcFirstLastPara="1" wrap="square" lIns="0" tIns="12700" rIns="0" bIns="0" anchor="t" anchorCtr="0">
            <a:spAutoFit/>
          </a:bodyPr>
          <a:lstStyle/>
          <a:p>
            <a:pPr marL="16933" marR="338658">
              <a:lnSpc>
                <a:spcPct val="120900"/>
              </a:lnSpc>
            </a:pPr>
            <a:r>
              <a:rPr lang="en" sz="2400">
                <a:solidFill>
                  <a:schemeClr val="dk1"/>
                </a:solidFill>
                <a:latin typeface="Calibri"/>
                <a:ea typeface="Calibri"/>
                <a:cs typeface="Calibri"/>
                <a:sym typeface="Calibri"/>
              </a:rPr>
              <a:t>vocab mapping  hat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a:p>
            <a:pPr marL="16933">
              <a:lnSpc>
                <a:spcPct val="120000"/>
              </a:lnSpc>
            </a:pPr>
            <a:r>
              <a:rPr lang="en" sz="2400">
                <a:solidFill>
                  <a:schemeClr val="dk1"/>
                </a:solidFill>
                <a:latin typeface="Calibri"/>
                <a:ea typeface="Calibri"/>
                <a:cs typeface="Calibri"/>
                <a:sym typeface="Calibri"/>
              </a:rPr>
              <a:t>taa## aaa## sty  la## ern##  Transformer## ify</a:t>
            </a:r>
            <a:endParaRPr sz="2400">
              <a:solidFill>
                <a:schemeClr val="dk1"/>
              </a:solidFill>
              <a:latin typeface="Calibri"/>
              <a:ea typeface="Calibri"/>
              <a:cs typeface="Calibri"/>
              <a:sym typeface="Calibri"/>
            </a:endParaRPr>
          </a:p>
        </p:txBody>
      </p:sp>
      <p:sp>
        <p:nvSpPr>
          <p:cNvPr id="675" name="Google Shape;675;p84"/>
          <p:cNvSpPr txBox="1"/>
          <p:nvPr/>
        </p:nvSpPr>
        <p:spPr>
          <a:xfrm>
            <a:off x="8802130" y="3505461"/>
            <a:ext cx="1427600" cy="382156"/>
          </a:xfrm>
          <a:prstGeom prst="rect">
            <a:avLst/>
          </a:prstGeom>
          <a:noFill/>
          <a:ln>
            <a:noFill/>
          </a:ln>
        </p:spPr>
        <p:txBody>
          <a:bodyPr spcFirstLastPara="1" wrap="square" lIns="0" tIns="12700" rIns="0" bIns="0" anchor="t" anchorCtr="0">
            <a:spAutoFit/>
          </a:bodyPr>
          <a:lstStyle/>
          <a:p>
            <a:pPr marL="16933"/>
            <a:r>
              <a:rPr lang="en" sz="2400">
                <a:solidFill>
                  <a:schemeClr val="dk1"/>
                </a:solidFill>
                <a:latin typeface="Calibri"/>
                <a:ea typeface="Calibri"/>
                <a:cs typeface="Calibri"/>
                <a:sym typeface="Calibri"/>
              </a:rPr>
              <a:t>embedding</a:t>
            </a:r>
            <a:endParaRPr sz="2400">
              <a:solidFill>
                <a:schemeClr val="dk1"/>
              </a:solidFill>
              <a:latin typeface="Calibri"/>
              <a:ea typeface="Calibri"/>
              <a:cs typeface="Calibri"/>
              <a:sym typeface="Calibri"/>
            </a:endParaRPr>
          </a:p>
        </p:txBody>
      </p:sp>
      <p:sp>
        <p:nvSpPr>
          <p:cNvPr id="676" name="Google Shape;676;p84"/>
          <p:cNvSpPr txBox="1"/>
          <p:nvPr/>
        </p:nvSpPr>
        <p:spPr>
          <a:xfrm>
            <a:off x="3315227" y="3874534"/>
            <a:ext cx="1898000" cy="2154949"/>
          </a:xfrm>
          <a:prstGeom prst="rect">
            <a:avLst/>
          </a:prstGeom>
          <a:noFill/>
          <a:ln>
            <a:noFill/>
          </a:ln>
        </p:spPr>
        <p:txBody>
          <a:bodyPr spcFirstLastPara="1" wrap="square" lIns="0" tIns="12700" rIns="0" bIns="0" anchor="t" anchorCtr="0">
            <a:spAutoFit/>
          </a:bodyPr>
          <a:lstStyle/>
          <a:p>
            <a:pPr marL="16933" marR="558786">
              <a:lnSpc>
                <a:spcPct val="120000"/>
              </a:lnSpc>
            </a:pPr>
            <a:r>
              <a:rPr lang="en" sz="2400" dirty="0">
                <a:solidFill>
                  <a:schemeClr val="dk1"/>
                </a:solidFill>
                <a:latin typeface="Calibri"/>
                <a:ea typeface="Calibri"/>
                <a:cs typeface="Calibri"/>
                <a:sym typeface="Calibri"/>
              </a:rPr>
              <a:t>hat </a:t>
            </a:r>
            <a:endParaRPr sz="2400" dirty="0">
              <a:solidFill>
                <a:schemeClr val="dk1"/>
              </a:solidFill>
              <a:latin typeface="Calibri"/>
              <a:ea typeface="Calibri"/>
              <a:cs typeface="Calibri"/>
              <a:sym typeface="Calibri"/>
            </a:endParaRPr>
          </a:p>
          <a:p>
            <a:pPr marL="16933" marR="558786">
              <a:lnSpc>
                <a:spcPct val="120000"/>
              </a:lnSpc>
            </a:pPr>
            <a:r>
              <a:rPr lang="en" sz="2400" dirty="0">
                <a:solidFill>
                  <a:schemeClr val="dk1"/>
                </a:solidFill>
                <a:latin typeface="Calibri"/>
                <a:ea typeface="Calibri"/>
                <a:cs typeface="Calibri"/>
                <a:sym typeface="Calibri"/>
              </a:rPr>
              <a:t>learn</a:t>
            </a:r>
            <a:endParaRPr sz="2400" dirty="0">
              <a:solidFill>
                <a:schemeClr val="dk1"/>
              </a:solidFill>
              <a:latin typeface="Calibri"/>
              <a:ea typeface="Calibri"/>
              <a:cs typeface="Calibri"/>
              <a:sym typeface="Calibri"/>
            </a:endParaRPr>
          </a:p>
          <a:p>
            <a:pPr marL="16933">
              <a:lnSpc>
                <a:spcPct val="120000"/>
              </a:lnSpc>
            </a:pPr>
            <a:r>
              <a:rPr lang="en" sz="2400" dirty="0">
                <a:solidFill>
                  <a:schemeClr val="dk1"/>
                </a:solidFill>
                <a:latin typeface="Calibri"/>
                <a:ea typeface="Calibri"/>
                <a:cs typeface="Calibri"/>
                <a:sym typeface="Calibri"/>
              </a:rPr>
              <a:t>taaaaasty  laern</a:t>
            </a:r>
            <a:endParaRPr sz="2400" dirty="0">
              <a:solidFill>
                <a:schemeClr val="dk1"/>
              </a:solidFill>
              <a:latin typeface="Calibri"/>
              <a:ea typeface="Calibri"/>
              <a:cs typeface="Calibri"/>
              <a:sym typeface="Calibri"/>
            </a:endParaRPr>
          </a:p>
          <a:p>
            <a:pPr marL="16933">
              <a:buClr>
                <a:schemeClr val="dk1"/>
              </a:buClr>
            </a:pPr>
            <a:r>
              <a:rPr lang="en" sz="2400" dirty="0">
                <a:solidFill>
                  <a:schemeClr val="dk1"/>
                </a:solidFill>
                <a:latin typeface="Calibri"/>
                <a:ea typeface="Calibri"/>
                <a:cs typeface="Calibri"/>
                <a:sym typeface="Calibri"/>
              </a:rPr>
              <a:t>Transformerify</a:t>
            </a:r>
            <a:endParaRPr sz="2400" dirty="0">
              <a:solidFill>
                <a:schemeClr val="dk1"/>
              </a:solidFill>
              <a:latin typeface="Calibri"/>
              <a:ea typeface="Calibri"/>
              <a:cs typeface="Calibri"/>
              <a:sym typeface="Calibri"/>
            </a:endParaRPr>
          </a:p>
        </p:txBody>
      </p:sp>
      <p:sp>
        <p:nvSpPr>
          <p:cNvPr id="677" name="Google Shape;677;p84"/>
          <p:cNvSpPr txBox="1"/>
          <p:nvPr/>
        </p:nvSpPr>
        <p:spPr>
          <a:xfrm>
            <a:off x="5347474" y="3772924"/>
            <a:ext cx="324800" cy="2189710"/>
          </a:xfrm>
          <a:prstGeom prst="rect">
            <a:avLst/>
          </a:prstGeom>
          <a:noFill/>
          <a:ln>
            <a:noFill/>
          </a:ln>
        </p:spPr>
        <p:txBody>
          <a:bodyPr spcFirstLastPara="1" wrap="square" lIns="0" tIns="85733" rIns="0" bIns="0" anchor="t" anchorCtr="0">
            <a:spAutoFit/>
          </a:bodyPr>
          <a:lstStyle/>
          <a:p>
            <a:pPr marL="16933"/>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16933">
              <a:spcBef>
                <a:spcPts val="533"/>
              </a:spcBef>
              <a:buClr>
                <a:schemeClr val="dk1"/>
              </a:buClr>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678" name="Google Shape;678;p84"/>
          <p:cNvSpPr/>
          <p:nvPr/>
        </p:nvSpPr>
        <p:spPr>
          <a:xfrm>
            <a:off x="8771903" y="4053466"/>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79" name="Google Shape;679;p84"/>
          <p:cNvSpPr/>
          <p:nvPr/>
        </p:nvSpPr>
        <p:spPr>
          <a:xfrm>
            <a:off x="8771903" y="4467994"/>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80" name="Google Shape;680;p84"/>
          <p:cNvSpPr/>
          <p:nvPr/>
        </p:nvSpPr>
        <p:spPr>
          <a:xfrm>
            <a:off x="2787154" y="3996062"/>
            <a:ext cx="228600" cy="609600"/>
          </a:xfrm>
          <a:custGeom>
            <a:avLst/>
            <a:gdLst/>
            <a:ahLst/>
            <a:cxnLst/>
            <a:rect l="l" t="t" r="r" b="b"/>
            <a:pathLst>
              <a:path w="228600" h="609600" extrusionOk="0">
                <a:moveTo>
                  <a:pt x="228600" y="609599"/>
                </a:moveTo>
                <a:lnTo>
                  <a:pt x="184112" y="608105"/>
                </a:lnTo>
                <a:lnTo>
                  <a:pt x="147780" y="604027"/>
                </a:lnTo>
                <a:lnTo>
                  <a:pt x="123283" y="597973"/>
                </a:lnTo>
                <a:lnTo>
                  <a:pt x="114300" y="590549"/>
                </a:lnTo>
                <a:lnTo>
                  <a:pt x="114300" y="323849"/>
                </a:lnTo>
                <a:lnTo>
                  <a:pt x="105316" y="316426"/>
                </a:lnTo>
                <a:lnTo>
                  <a:pt x="80819" y="310372"/>
                </a:lnTo>
                <a:lnTo>
                  <a:pt x="44487" y="306294"/>
                </a:lnTo>
                <a:lnTo>
                  <a:pt x="0" y="304799"/>
                </a:lnTo>
                <a:lnTo>
                  <a:pt x="44487" y="303305"/>
                </a:lnTo>
                <a:lnTo>
                  <a:pt x="80819" y="299227"/>
                </a:lnTo>
                <a:lnTo>
                  <a:pt x="105316" y="293173"/>
                </a:lnTo>
                <a:lnTo>
                  <a:pt x="114300" y="285749"/>
                </a:lnTo>
                <a:lnTo>
                  <a:pt x="114300" y="19049"/>
                </a:lnTo>
                <a:lnTo>
                  <a:pt x="123283" y="11626"/>
                </a:lnTo>
                <a:lnTo>
                  <a:pt x="147780" y="5572"/>
                </a:lnTo>
                <a:lnTo>
                  <a:pt x="184112" y="1494"/>
                </a:lnTo>
                <a:lnTo>
                  <a:pt x="2286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81" name="Google Shape;681;p84"/>
          <p:cNvSpPr txBox="1"/>
          <p:nvPr/>
        </p:nvSpPr>
        <p:spPr>
          <a:xfrm>
            <a:off x="1764043" y="3951688"/>
            <a:ext cx="874400" cy="546175"/>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Common</a:t>
            </a:r>
            <a:endParaRPr sz="1733">
              <a:solidFill>
                <a:schemeClr val="dk1"/>
              </a:solidFill>
              <a:latin typeface="Calibri"/>
              <a:ea typeface="Calibri"/>
              <a:cs typeface="Calibri"/>
              <a:sym typeface="Calibri"/>
            </a:endParaRPr>
          </a:p>
          <a:p>
            <a:pPr marL="16933"/>
            <a:r>
              <a:rPr lang="en" sz="1733">
                <a:solidFill>
                  <a:schemeClr val="dk1"/>
                </a:solidFill>
                <a:latin typeface="Calibri"/>
                <a:ea typeface="Calibri"/>
                <a:cs typeface="Calibri"/>
                <a:sym typeface="Calibri"/>
              </a:rPr>
              <a:t>words</a:t>
            </a:r>
            <a:endParaRPr sz="1733">
              <a:solidFill>
                <a:schemeClr val="dk1"/>
              </a:solidFill>
              <a:latin typeface="Calibri"/>
              <a:ea typeface="Calibri"/>
              <a:cs typeface="Calibri"/>
              <a:sym typeface="Calibri"/>
            </a:endParaRPr>
          </a:p>
        </p:txBody>
      </p:sp>
      <p:grpSp>
        <p:nvGrpSpPr>
          <p:cNvPr id="682" name="Google Shape;682;p84"/>
          <p:cNvGrpSpPr/>
          <p:nvPr/>
        </p:nvGrpSpPr>
        <p:grpSpPr>
          <a:xfrm>
            <a:off x="8777998" y="4900810"/>
            <a:ext cx="1600200" cy="152400"/>
            <a:chOff x="7776971" y="4809744"/>
            <a:chExt cx="1600200" cy="152400"/>
          </a:xfrm>
        </p:grpSpPr>
        <p:sp>
          <p:nvSpPr>
            <p:cNvPr id="683" name="Google Shape;683;p84"/>
            <p:cNvSpPr/>
            <p:nvPr/>
          </p:nvSpPr>
          <p:spPr>
            <a:xfrm>
              <a:off x="7776971" y="4809744"/>
              <a:ext cx="1600200" cy="152400"/>
            </a:xfrm>
            <a:custGeom>
              <a:avLst/>
              <a:gdLst/>
              <a:ahLst/>
              <a:cxnLst/>
              <a:rect l="l" t="t" r="r" b="b"/>
              <a:pathLst>
                <a:path w="1600200" h="152400" extrusionOk="0">
                  <a:moveTo>
                    <a:pt x="1600200" y="0"/>
                  </a:moveTo>
                  <a:lnTo>
                    <a:pt x="0" y="0"/>
                  </a:lnTo>
                  <a:lnTo>
                    <a:pt x="0" y="152399"/>
                  </a:lnTo>
                  <a:lnTo>
                    <a:pt x="1600200" y="152399"/>
                  </a:lnTo>
                  <a:lnTo>
                    <a:pt x="1600200" y="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84" name="Google Shape;684;p84"/>
            <p:cNvSpPr/>
            <p:nvPr/>
          </p:nvSpPr>
          <p:spPr>
            <a:xfrm>
              <a:off x="7776971" y="4809744"/>
              <a:ext cx="1600200" cy="152400"/>
            </a:xfrm>
            <a:custGeom>
              <a:avLst/>
              <a:gdLst/>
              <a:ahLst/>
              <a:cxnLst/>
              <a:rect l="l" t="t" r="r" b="b"/>
              <a:pathLst>
                <a:path w="1600200" h="152400" extrusionOk="0">
                  <a:moveTo>
                    <a:pt x="0" y="152399"/>
                  </a:moveTo>
                  <a:lnTo>
                    <a:pt x="1600200" y="152399"/>
                  </a:lnTo>
                  <a:lnTo>
                    <a:pt x="1600200" y="0"/>
                  </a:lnTo>
                  <a:lnTo>
                    <a:pt x="0" y="0"/>
                  </a:lnTo>
                  <a:lnTo>
                    <a:pt x="0" y="152399"/>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grpSp>
      <p:sp>
        <p:nvSpPr>
          <p:cNvPr id="685" name="Google Shape;685;p84"/>
          <p:cNvSpPr/>
          <p:nvPr/>
        </p:nvSpPr>
        <p:spPr>
          <a:xfrm>
            <a:off x="2749054" y="4736725"/>
            <a:ext cx="241300" cy="1320164"/>
          </a:xfrm>
          <a:custGeom>
            <a:avLst/>
            <a:gdLst/>
            <a:ahLst/>
            <a:cxnLst/>
            <a:rect l="l" t="t" r="r" b="b"/>
            <a:pathLst>
              <a:path w="241300" h="1320164" extrusionOk="0">
                <a:moveTo>
                  <a:pt x="240792" y="429767"/>
                </a:moveTo>
                <a:lnTo>
                  <a:pt x="197477" y="428317"/>
                </a:lnTo>
                <a:lnTo>
                  <a:pt x="162115" y="424354"/>
                </a:lnTo>
                <a:lnTo>
                  <a:pt x="138279" y="418463"/>
                </a:lnTo>
                <a:lnTo>
                  <a:pt x="129540" y="411225"/>
                </a:lnTo>
                <a:lnTo>
                  <a:pt x="129540" y="233425"/>
                </a:lnTo>
                <a:lnTo>
                  <a:pt x="120800" y="226188"/>
                </a:lnTo>
                <a:lnTo>
                  <a:pt x="96964" y="220297"/>
                </a:lnTo>
                <a:lnTo>
                  <a:pt x="61602" y="216334"/>
                </a:lnTo>
                <a:lnTo>
                  <a:pt x="18288" y="214883"/>
                </a:lnTo>
                <a:lnTo>
                  <a:pt x="61602" y="213433"/>
                </a:lnTo>
                <a:lnTo>
                  <a:pt x="96964" y="209470"/>
                </a:lnTo>
                <a:lnTo>
                  <a:pt x="120800" y="203579"/>
                </a:lnTo>
                <a:lnTo>
                  <a:pt x="129540" y="196341"/>
                </a:lnTo>
                <a:lnTo>
                  <a:pt x="129540" y="18541"/>
                </a:lnTo>
                <a:lnTo>
                  <a:pt x="138279" y="11304"/>
                </a:lnTo>
                <a:lnTo>
                  <a:pt x="162115" y="5413"/>
                </a:lnTo>
                <a:lnTo>
                  <a:pt x="197477" y="1450"/>
                </a:lnTo>
                <a:lnTo>
                  <a:pt x="240792" y="0"/>
                </a:lnTo>
              </a:path>
              <a:path w="241300" h="1320164" extrusionOk="0">
                <a:moveTo>
                  <a:pt x="230124" y="886967"/>
                </a:moveTo>
                <a:lnTo>
                  <a:pt x="186809" y="885517"/>
                </a:lnTo>
                <a:lnTo>
                  <a:pt x="151447" y="881554"/>
                </a:lnTo>
                <a:lnTo>
                  <a:pt x="127611" y="875663"/>
                </a:lnTo>
                <a:lnTo>
                  <a:pt x="118872" y="868426"/>
                </a:lnTo>
                <a:lnTo>
                  <a:pt x="118872" y="690626"/>
                </a:lnTo>
                <a:lnTo>
                  <a:pt x="110132" y="683388"/>
                </a:lnTo>
                <a:lnTo>
                  <a:pt x="86296" y="677497"/>
                </a:lnTo>
                <a:lnTo>
                  <a:pt x="50934" y="673534"/>
                </a:lnTo>
                <a:lnTo>
                  <a:pt x="7620" y="672083"/>
                </a:lnTo>
                <a:lnTo>
                  <a:pt x="50934" y="670633"/>
                </a:lnTo>
                <a:lnTo>
                  <a:pt x="86296" y="666670"/>
                </a:lnTo>
                <a:lnTo>
                  <a:pt x="110132" y="660779"/>
                </a:lnTo>
                <a:lnTo>
                  <a:pt x="118872" y="653541"/>
                </a:lnTo>
                <a:lnTo>
                  <a:pt x="118872" y="475741"/>
                </a:lnTo>
                <a:lnTo>
                  <a:pt x="127611" y="468504"/>
                </a:lnTo>
                <a:lnTo>
                  <a:pt x="151447" y="462613"/>
                </a:lnTo>
                <a:lnTo>
                  <a:pt x="186809" y="458650"/>
                </a:lnTo>
                <a:lnTo>
                  <a:pt x="230124" y="457200"/>
                </a:lnTo>
              </a:path>
              <a:path w="241300" h="1320164" extrusionOk="0">
                <a:moveTo>
                  <a:pt x="220980" y="1319783"/>
                </a:moveTo>
                <a:lnTo>
                  <a:pt x="177998" y="1318337"/>
                </a:lnTo>
                <a:lnTo>
                  <a:pt x="142875" y="1314391"/>
                </a:lnTo>
                <a:lnTo>
                  <a:pt x="119181" y="1308537"/>
                </a:lnTo>
                <a:lnTo>
                  <a:pt x="110490" y="1301368"/>
                </a:lnTo>
                <a:lnTo>
                  <a:pt x="110490" y="1123314"/>
                </a:lnTo>
                <a:lnTo>
                  <a:pt x="101798" y="1116146"/>
                </a:lnTo>
                <a:lnTo>
                  <a:pt x="78105" y="1110292"/>
                </a:lnTo>
                <a:lnTo>
                  <a:pt x="42981" y="1106346"/>
                </a:lnTo>
                <a:lnTo>
                  <a:pt x="0" y="1104899"/>
                </a:lnTo>
                <a:lnTo>
                  <a:pt x="42981" y="1103453"/>
                </a:lnTo>
                <a:lnTo>
                  <a:pt x="78105" y="1099507"/>
                </a:lnTo>
                <a:lnTo>
                  <a:pt x="101798" y="1093653"/>
                </a:lnTo>
                <a:lnTo>
                  <a:pt x="110490" y="1086484"/>
                </a:lnTo>
                <a:lnTo>
                  <a:pt x="110490" y="908430"/>
                </a:lnTo>
                <a:lnTo>
                  <a:pt x="119181" y="901267"/>
                </a:lnTo>
                <a:lnTo>
                  <a:pt x="142875" y="895413"/>
                </a:lnTo>
                <a:lnTo>
                  <a:pt x="177998" y="891464"/>
                </a:lnTo>
                <a:lnTo>
                  <a:pt x="220980" y="8900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86" name="Google Shape;686;p84"/>
          <p:cNvSpPr txBox="1"/>
          <p:nvPr/>
        </p:nvSpPr>
        <p:spPr>
          <a:xfrm>
            <a:off x="1723199" y="4776477"/>
            <a:ext cx="9492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Variations</a:t>
            </a:r>
            <a:endParaRPr sz="1733">
              <a:solidFill>
                <a:schemeClr val="dk1"/>
              </a:solidFill>
              <a:latin typeface="Calibri"/>
              <a:ea typeface="Calibri"/>
              <a:cs typeface="Calibri"/>
              <a:sym typeface="Calibri"/>
            </a:endParaRPr>
          </a:p>
        </p:txBody>
      </p:sp>
      <p:sp>
        <p:nvSpPr>
          <p:cNvPr id="687" name="Google Shape;687;p84"/>
          <p:cNvSpPr txBox="1"/>
          <p:nvPr/>
        </p:nvSpPr>
        <p:spPr>
          <a:xfrm>
            <a:off x="1521727" y="5233932"/>
            <a:ext cx="11480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misspellings</a:t>
            </a:r>
            <a:endParaRPr sz="1733">
              <a:solidFill>
                <a:schemeClr val="dk1"/>
              </a:solidFill>
              <a:latin typeface="Calibri"/>
              <a:ea typeface="Calibri"/>
              <a:cs typeface="Calibri"/>
              <a:sym typeface="Calibri"/>
            </a:endParaRPr>
          </a:p>
        </p:txBody>
      </p:sp>
      <p:grpSp>
        <p:nvGrpSpPr>
          <p:cNvPr id="688" name="Google Shape;688;p84"/>
          <p:cNvGrpSpPr/>
          <p:nvPr/>
        </p:nvGrpSpPr>
        <p:grpSpPr>
          <a:xfrm>
            <a:off x="8777998" y="5341245"/>
            <a:ext cx="1600200" cy="152400"/>
            <a:chOff x="7776971" y="5250179"/>
            <a:chExt cx="1600200" cy="152400"/>
          </a:xfrm>
        </p:grpSpPr>
        <p:sp>
          <p:nvSpPr>
            <p:cNvPr id="689" name="Google Shape;689;p84"/>
            <p:cNvSpPr/>
            <p:nvPr/>
          </p:nvSpPr>
          <p:spPr>
            <a:xfrm>
              <a:off x="7776971" y="5250179"/>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90" name="Google Shape;690;p84"/>
            <p:cNvSpPr/>
            <p:nvPr/>
          </p:nvSpPr>
          <p:spPr>
            <a:xfrm>
              <a:off x="7776971" y="5250179"/>
              <a:ext cx="1600200" cy="152400"/>
            </a:xfrm>
            <a:custGeom>
              <a:avLst/>
              <a:gdLst/>
              <a:ahLst/>
              <a:cxnLst/>
              <a:rect l="l" t="t" r="r" b="b"/>
              <a:pathLst>
                <a:path w="1600200" h="152400" extrusionOk="0">
                  <a:moveTo>
                    <a:pt x="0" y="152400"/>
                  </a:moveTo>
                  <a:lnTo>
                    <a:pt x="1600200" y="152400"/>
                  </a:lnTo>
                  <a:lnTo>
                    <a:pt x="1600200" y="0"/>
                  </a:lnTo>
                  <a:lnTo>
                    <a:pt x="0" y="0"/>
                  </a:lnTo>
                  <a:lnTo>
                    <a:pt x="0" y="15240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grpSp>
      <p:sp>
        <p:nvSpPr>
          <p:cNvPr id="691" name="Google Shape;691;p84"/>
          <p:cNvSpPr txBox="1"/>
          <p:nvPr/>
        </p:nvSpPr>
        <p:spPr>
          <a:xfrm>
            <a:off x="1513192" y="5667077"/>
            <a:ext cx="1098000" cy="279500"/>
          </a:xfrm>
          <a:prstGeom prst="rect">
            <a:avLst/>
          </a:prstGeom>
          <a:noFill/>
          <a:ln>
            <a:noFill/>
          </a:ln>
        </p:spPr>
        <p:txBody>
          <a:bodyPr spcFirstLastPara="1" wrap="square" lIns="0" tIns="12700" rIns="0" bIns="0" anchor="t" anchorCtr="0">
            <a:spAutoFit/>
          </a:bodyPr>
          <a:lstStyle/>
          <a:p>
            <a:pPr marL="16933"/>
            <a:r>
              <a:rPr lang="en" sz="1733">
                <a:solidFill>
                  <a:schemeClr val="dk1"/>
                </a:solidFill>
                <a:latin typeface="Calibri"/>
                <a:ea typeface="Calibri"/>
                <a:cs typeface="Calibri"/>
                <a:sym typeface="Calibri"/>
              </a:rPr>
              <a:t>novel items</a:t>
            </a:r>
            <a:endParaRPr sz="1733">
              <a:solidFill>
                <a:schemeClr val="dk1"/>
              </a:solidFill>
              <a:latin typeface="Calibri"/>
              <a:ea typeface="Calibri"/>
              <a:cs typeface="Calibri"/>
              <a:sym typeface="Calibri"/>
            </a:endParaRPr>
          </a:p>
        </p:txBody>
      </p:sp>
      <p:grpSp>
        <p:nvGrpSpPr>
          <p:cNvPr id="692" name="Google Shape;692;p84"/>
          <p:cNvGrpSpPr/>
          <p:nvPr/>
        </p:nvGrpSpPr>
        <p:grpSpPr>
          <a:xfrm>
            <a:off x="8777998" y="5748154"/>
            <a:ext cx="1600200" cy="152400"/>
            <a:chOff x="7776971" y="5657088"/>
            <a:chExt cx="1600200" cy="152400"/>
          </a:xfrm>
        </p:grpSpPr>
        <p:sp>
          <p:nvSpPr>
            <p:cNvPr id="693" name="Google Shape;693;p84"/>
            <p:cNvSpPr/>
            <p:nvPr/>
          </p:nvSpPr>
          <p:spPr>
            <a:xfrm>
              <a:off x="7776971" y="5657088"/>
              <a:ext cx="1600200" cy="152400"/>
            </a:xfrm>
            <a:custGeom>
              <a:avLst/>
              <a:gdLst/>
              <a:ahLst/>
              <a:cxnLst/>
              <a:rect l="l" t="t" r="r" b="b"/>
              <a:pathLst>
                <a:path w="1600200" h="152400" extrusionOk="0">
                  <a:moveTo>
                    <a:pt x="1600200" y="0"/>
                  </a:moveTo>
                  <a:lnTo>
                    <a:pt x="0" y="0"/>
                  </a:lnTo>
                  <a:lnTo>
                    <a:pt x="0" y="152400"/>
                  </a:lnTo>
                  <a:lnTo>
                    <a:pt x="1600200" y="152400"/>
                  </a:lnTo>
                  <a:lnTo>
                    <a:pt x="1600200" y="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sp>
          <p:nvSpPr>
            <p:cNvPr id="694" name="Google Shape;694;p84"/>
            <p:cNvSpPr/>
            <p:nvPr/>
          </p:nvSpPr>
          <p:spPr>
            <a:xfrm>
              <a:off x="7776971" y="5657088"/>
              <a:ext cx="1600200" cy="152400"/>
            </a:xfrm>
            <a:custGeom>
              <a:avLst/>
              <a:gdLst/>
              <a:ahLst/>
              <a:cxnLst/>
              <a:rect l="l" t="t" r="r" b="b"/>
              <a:pathLst>
                <a:path w="1600200" h="152400" extrusionOk="0">
                  <a:moveTo>
                    <a:pt x="0" y="152400"/>
                  </a:moveTo>
                  <a:lnTo>
                    <a:pt x="1600200" y="152400"/>
                  </a:lnTo>
                  <a:lnTo>
                    <a:pt x="1600200" y="0"/>
                  </a:lnTo>
                  <a:lnTo>
                    <a:pt x="0" y="0"/>
                  </a:lnTo>
                  <a:lnTo>
                    <a:pt x="0" y="152400"/>
                  </a:lnTo>
                  <a:close/>
                </a:path>
              </a:pathLst>
            </a:custGeom>
            <a:solidFill>
              <a:srgbClr val="8B1515"/>
            </a:solidFill>
            <a:ln>
              <a:noFill/>
            </a:ln>
          </p:spPr>
          <p:txBody>
            <a:bodyPr spcFirstLastPara="1" wrap="square" lIns="0" tIns="0" rIns="0" bIns="0" anchor="t" anchorCtr="0">
              <a:noAutofit/>
            </a:bodyPr>
            <a:lstStyle/>
            <a:p>
              <a:endParaRPr sz="1867">
                <a:solidFill>
                  <a:schemeClr val="dk1"/>
                </a:solidFill>
                <a:latin typeface="Calibri"/>
                <a:ea typeface="Calibri"/>
                <a:cs typeface="Calibri"/>
                <a:sym typeface="Calibri"/>
              </a:endParaRPr>
            </a:p>
          </p:txBody>
        </p:sp>
      </p:grpSp>
      <p:sp>
        <p:nvSpPr>
          <p:cNvPr id="4" name="Title 3">
            <a:extLst>
              <a:ext uri="{FF2B5EF4-FFF2-40B4-BE49-F238E27FC236}">
                <a16:creationId xmlns:a16="http://schemas.microsoft.com/office/drawing/2014/main" id="{7E30CC87-1931-4603-83D2-37262DE11D5A}"/>
              </a:ext>
            </a:extLst>
          </p:cNvPr>
          <p:cNvSpPr>
            <a:spLocks noGrp="1"/>
          </p:cNvSpPr>
          <p:nvPr>
            <p:ph type="title"/>
          </p:nvPr>
        </p:nvSpPr>
        <p:spPr>
          <a:xfrm>
            <a:off x="0" y="-110200"/>
            <a:ext cx="12192000" cy="1092400"/>
          </a:xfrm>
        </p:spPr>
        <p:txBody>
          <a:bodyPr/>
          <a:lstStyle/>
          <a:p>
            <a:r>
              <a:rPr lang="en-US" sz="5400" dirty="0"/>
              <a:t>Word structure and </a:t>
            </a:r>
            <a:r>
              <a:rPr lang="en-US" sz="5400" dirty="0" err="1"/>
              <a:t>subword</a:t>
            </a:r>
            <a:r>
              <a:rPr lang="en-US" sz="5400" dirty="0"/>
              <a:t> models</a:t>
            </a:r>
            <a:endParaRPr lang="LID4096" sz="5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a:t>Models</a:t>
            </a:r>
            <a:endParaRPr lang="LID4096" dirty="0"/>
          </a:p>
        </p:txBody>
      </p:sp>
    </p:spTree>
    <p:extLst>
      <p:ext uri="{BB962C8B-B14F-4D97-AF65-F5344CB8AC3E}">
        <p14:creationId xmlns:p14="http://schemas.microsoft.com/office/powerpoint/2010/main" val="2292764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0" y="53675"/>
            <a:ext cx="12192000" cy="752127"/>
          </a:xfrm>
          <a:prstGeom prst="rect">
            <a:avLst/>
          </a:prstGeom>
          <a:noFill/>
          <a:ln>
            <a:noFill/>
          </a:ln>
        </p:spPr>
        <p:txBody>
          <a:bodyPr spcFirstLastPara="1" wrap="square" lIns="0" tIns="13333" rIns="0" bIns="0" anchor="t" anchorCtr="0">
            <a:spAutoFit/>
          </a:bodyPr>
          <a:lstStyle/>
          <a:p>
            <a:pPr marL="16933"/>
            <a:r>
              <a:rPr lang="en" sz="4800" dirty="0"/>
              <a:t>Pre-training for three types of architectures</a:t>
            </a:r>
            <a:endParaRPr sz="4800" dirty="0"/>
          </a:p>
        </p:txBody>
      </p:sp>
      <p:sp>
        <p:nvSpPr>
          <p:cNvPr id="281" name="Google Shape;281;p55"/>
          <p:cNvSpPr txBox="1"/>
          <p:nvPr/>
        </p:nvSpPr>
        <p:spPr>
          <a:xfrm>
            <a:off x="485037" y="1156463"/>
            <a:ext cx="9618800" cy="362341"/>
          </a:xfrm>
          <a:prstGeom prst="rect">
            <a:avLst/>
          </a:prstGeom>
          <a:noFill/>
          <a:ln>
            <a:noFill/>
          </a:ln>
        </p:spPr>
        <p:txBody>
          <a:bodyPr spcFirstLastPara="1" wrap="square" lIns="0" tIns="13333" rIns="0" bIns="0" anchor="t" anchorCtr="0">
            <a:spAutoFit/>
          </a:bodyPr>
          <a:lstStyle/>
          <a:p>
            <a:pPr marL="16933"/>
            <a:r>
              <a:rPr lang="en" sz="2267" dirty="0">
                <a:latin typeface="Calibri"/>
                <a:ea typeface="Calibri"/>
                <a:cs typeface="Calibri"/>
                <a:sym typeface="Calibri"/>
              </a:rPr>
              <a:t>The neural architecture influences the type of pretraining, and natural use cases.</a:t>
            </a:r>
            <a:endParaRPr sz="2267" dirty="0">
              <a:latin typeface="Calibri"/>
              <a:ea typeface="Calibri"/>
              <a:cs typeface="Calibri"/>
              <a:sym typeface="Calibri"/>
            </a:endParaRPr>
          </a:p>
        </p:txBody>
      </p:sp>
      <p:sp>
        <p:nvSpPr>
          <p:cNvPr id="282" name="Google Shape;282;p55"/>
          <p:cNvSpPr/>
          <p:nvPr/>
        </p:nvSpPr>
        <p:spPr>
          <a:xfrm>
            <a:off x="1002601" y="3385401"/>
            <a:ext cx="1552000" cy="103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4" name="Google Shape;294;p55"/>
          <p:cNvSpPr txBox="1"/>
          <p:nvPr/>
        </p:nvSpPr>
        <p:spPr>
          <a:xfrm>
            <a:off x="2970657" y="3716123"/>
            <a:ext cx="1163600" cy="362341"/>
          </a:xfrm>
          <a:prstGeom prst="rect">
            <a:avLst/>
          </a:prstGeom>
          <a:noFill/>
          <a:ln>
            <a:noFill/>
          </a:ln>
        </p:spPr>
        <p:txBody>
          <a:bodyPr spcFirstLastPara="1" wrap="square" lIns="0" tIns="13333" rIns="0" bIns="0" anchor="t" anchorCtr="0">
            <a:spAutoFit/>
          </a:bodyPr>
          <a:lstStyle/>
          <a:p>
            <a:pPr marL="16933"/>
            <a:r>
              <a:rPr lang="en" sz="2267" b="1">
                <a:latin typeface="Calibri"/>
                <a:ea typeface="Calibri"/>
                <a:cs typeface="Calibri"/>
                <a:sym typeface="Calibri"/>
              </a:rPr>
              <a:t>Decoders</a:t>
            </a:r>
            <a:endParaRPr sz="2267">
              <a:latin typeface="Calibri"/>
              <a:ea typeface="Calibri"/>
              <a:cs typeface="Calibri"/>
              <a:sym typeface="Calibri"/>
            </a:endParaRPr>
          </a:p>
        </p:txBody>
      </p:sp>
      <p:sp>
        <p:nvSpPr>
          <p:cNvPr id="295" name="Google Shape;295;p55"/>
          <p:cNvSpPr txBox="1"/>
          <p:nvPr/>
        </p:nvSpPr>
        <p:spPr>
          <a:xfrm>
            <a:off x="4555363" y="3429000"/>
            <a:ext cx="6903600" cy="1194127"/>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Language models! </a:t>
            </a:r>
            <a:r>
              <a:rPr lang="en-US" sz="2267" dirty="0">
                <a:solidFill>
                  <a:schemeClr val="dk1"/>
                </a:solidFill>
                <a:latin typeface="Calibri"/>
                <a:ea typeface="Calibri"/>
                <a:cs typeface="Calibri"/>
                <a:sym typeface="Calibri"/>
              </a:rPr>
              <a:t>Impose a probability distribution on the language. </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Nice to generate from; can’t condition on future words</a:t>
            </a:r>
            <a:endParaRPr sz="2267" dirty="0">
              <a:solidFill>
                <a:schemeClr val="dk1"/>
              </a:solidFill>
              <a:latin typeface="Calibri"/>
              <a:ea typeface="Calibri"/>
              <a:cs typeface="Calibri"/>
              <a:sym typeface="Calibri"/>
            </a:endParaRPr>
          </a:p>
        </p:txBody>
      </p:sp>
      <p:sp>
        <p:nvSpPr>
          <p:cNvPr id="298" name="Google Shape;298;p55"/>
          <p:cNvSpPr/>
          <p:nvPr/>
        </p:nvSpPr>
        <p:spPr>
          <a:xfrm>
            <a:off x="877824" y="4876609"/>
            <a:ext cx="1890000" cy="160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9" name="Google Shape;299;p55"/>
          <p:cNvSpPr txBox="1"/>
          <p:nvPr/>
        </p:nvSpPr>
        <p:spPr>
          <a:xfrm>
            <a:off x="2970657" y="5234433"/>
            <a:ext cx="1163600" cy="850105"/>
          </a:xfrm>
          <a:prstGeom prst="rect">
            <a:avLst/>
          </a:prstGeom>
          <a:noFill/>
          <a:ln>
            <a:noFill/>
          </a:ln>
        </p:spPr>
        <p:txBody>
          <a:bodyPr spcFirstLastPara="1" wrap="square" lIns="0" tIns="12700" rIns="0" bIns="0" anchor="t" anchorCtr="0">
            <a:spAutoFit/>
          </a:bodyPr>
          <a:lstStyle/>
          <a:p>
            <a:pPr marL="16933">
              <a:lnSpc>
                <a:spcPct val="120000"/>
              </a:lnSpc>
            </a:pPr>
            <a:r>
              <a:rPr lang="en" sz="2267" b="1">
                <a:latin typeface="Calibri"/>
                <a:ea typeface="Calibri"/>
                <a:cs typeface="Calibri"/>
                <a:sym typeface="Calibri"/>
              </a:rPr>
              <a:t>Encoder-  Decoders</a:t>
            </a:r>
            <a:endParaRPr sz="2267">
              <a:latin typeface="Calibri"/>
              <a:ea typeface="Calibri"/>
              <a:cs typeface="Calibri"/>
              <a:sym typeface="Calibri"/>
            </a:endParaRPr>
          </a:p>
        </p:txBody>
      </p:sp>
      <p:sp>
        <p:nvSpPr>
          <p:cNvPr id="300" name="Google Shape;300;p55"/>
          <p:cNvSpPr txBox="1"/>
          <p:nvPr/>
        </p:nvSpPr>
        <p:spPr>
          <a:xfrm>
            <a:off x="4555363" y="5206949"/>
            <a:ext cx="49808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Good parts of decoders and encoders?</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What’s the best way to pretrain them?</a:t>
            </a:r>
            <a:endParaRPr sz="2267" dirty="0">
              <a:solidFill>
                <a:schemeClr val="dk1"/>
              </a:solidFill>
              <a:latin typeface="Calibri"/>
              <a:ea typeface="Calibri"/>
              <a:cs typeface="Calibri"/>
              <a:sym typeface="Calibri"/>
            </a:endParaRPr>
          </a:p>
        </p:txBody>
      </p:sp>
      <p:grpSp>
        <p:nvGrpSpPr>
          <p:cNvPr id="24" name="Google Shape;283;p55">
            <a:extLst>
              <a:ext uri="{FF2B5EF4-FFF2-40B4-BE49-F238E27FC236}">
                <a16:creationId xmlns:a16="http://schemas.microsoft.com/office/drawing/2014/main" id="{DAE36160-45E5-4F9D-8F83-B46B11A9207F}"/>
              </a:ext>
            </a:extLst>
          </p:cNvPr>
          <p:cNvGrpSpPr/>
          <p:nvPr/>
        </p:nvGrpSpPr>
        <p:grpSpPr>
          <a:xfrm>
            <a:off x="1002601" y="1866948"/>
            <a:ext cx="1542669" cy="1028700"/>
            <a:chOff x="1007364" y="3287267"/>
            <a:chExt cx="1542669" cy="1028700"/>
          </a:xfrm>
        </p:grpSpPr>
        <p:sp>
          <p:nvSpPr>
            <p:cNvPr id="25" name="Google Shape;284;p55">
              <a:extLst>
                <a:ext uri="{FF2B5EF4-FFF2-40B4-BE49-F238E27FC236}">
                  <a16:creationId xmlns:a16="http://schemas.microsoft.com/office/drawing/2014/main" id="{383C3433-1B69-4CA9-BAD5-41F436F799EF}"/>
                </a:ext>
              </a:extLst>
            </p:cNvPr>
            <p:cNvSpPr/>
            <p:nvPr/>
          </p:nvSpPr>
          <p:spPr>
            <a:xfrm>
              <a:off x="1007364" y="3287267"/>
              <a:ext cx="192405" cy="1028700"/>
            </a:xfrm>
            <a:custGeom>
              <a:avLst/>
              <a:gdLst/>
              <a:ahLst/>
              <a:cxnLst/>
              <a:rect l="l" t="t" r="r" b="b"/>
              <a:pathLst>
                <a:path w="192405" h="1028700" extrusionOk="0">
                  <a:moveTo>
                    <a:pt x="192024" y="679704"/>
                  </a:moveTo>
                  <a:lnTo>
                    <a:pt x="189509" y="667258"/>
                  </a:lnTo>
                  <a:lnTo>
                    <a:pt x="182651" y="657085"/>
                  </a:lnTo>
                  <a:lnTo>
                    <a:pt x="172478" y="650227"/>
                  </a:lnTo>
                  <a:lnTo>
                    <a:pt x="160020" y="647700"/>
                  </a:lnTo>
                  <a:lnTo>
                    <a:pt x="32004" y="647700"/>
                  </a:lnTo>
                  <a:lnTo>
                    <a:pt x="19545" y="650227"/>
                  </a:lnTo>
                  <a:lnTo>
                    <a:pt x="9372" y="657085"/>
                  </a:lnTo>
                  <a:lnTo>
                    <a:pt x="2501" y="667258"/>
                  </a:lnTo>
                  <a:lnTo>
                    <a:pt x="0" y="679704"/>
                  </a:lnTo>
                  <a:lnTo>
                    <a:pt x="0" y="996696"/>
                  </a:lnTo>
                  <a:lnTo>
                    <a:pt x="2501" y="1009154"/>
                  </a:lnTo>
                  <a:lnTo>
                    <a:pt x="9372" y="1019327"/>
                  </a:lnTo>
                  <a:lnTo>
                    <a:pt x="19545" y="1026185"/>
                  </a:lnTo>
                  <a:lnTo>
                    <a:pt x="32004" y="1028700"/>
                  </a:lnTo>
                  <a:lnTo>
                    <a:pt x="160020" y="1028700"/>
                  </a:lnTo>
                  <a:lnTo>
                    <a:pt x="172478" y="1026185"/>
                  </a:lnTo>
                  <a:lnTo>
                    <a:pt x="182651" y="1019327"/>
                  </a:lnTo>
                  <a:lnTo>
                    <a:pt x="189509" y="1009154"/>
                  </a:lnTo>
                  <a:lnTo>
                    <a:pt x="192024" y="996696"/>
                  </a:lnTo>
                  <a:lnTo>
                    <a:pt x="192024" y="679704"/>
                  </a:lnTo>
                  <a:close/>
                </a:path>
                <a:path w="192405" h="1028700" extrusionOk="0">
                  <a:moveTo>
                    <a:pt x="192024" y="32004"/>
                  </a:moveTo>
                  <a:lnTo>
                    <a:pt x="189509" y="19558"/>
                  </a:lnTo>
                  <a:lnTo>
                    <a:pt x="182651" y="9385"/>
                  </a:lnTo>
                  <a:lnTo>
                    <a:pt x="172478" y="2527"/>
                  </a:lnTo>
                  <a:lnTo>
                    <a:pt x="160020" y="0"/>
                  </a:lnTo>
                  <a:lnTo>
                    <a:pt x="32004" y="0"/>
                  </a:lnTo>
                  <a:lnTo>
                    <a:pt x="19545" y="2527"/>
                  </a:lnTo>
                  <a:lnTo>
                    <a:pt x="9372" y="9385"/>
                  </a:lnTo>
                  <a:lnTo>
                    <a:pt x="2501" y="19558"/>
                  </a:lnTo>
                  <a:lnTo>
                    <a:pt x="0" y="32004"/>
                  </a:lnTo>
                  <a:lnTo>
                    <a:pt x="0" y="348996"/>
                  </a:lnTo>
                  <a:lnTo>
                    <a:pt x="2501" y="361454"/>
                  </a:lnTo>
                  <a:lnTo>
                    <a:pt x="9372" y="371627"/>
                  </a:lnTo>
                  <a:lnTo>
                    <a:pt x="19545" y="378485"/>
                  </a:lnTo>
                  <a:lnTo>
                    <a:pt x="32004" y="381000"/>
                  </a:lnTo>
                  <a:lnTo>
                    <a:pt x="160020" y="381000"/>
                  </a:lnTo>
                  <a:lnTo>
                    <a:pt x="172478" y="378485"/>
                  </a:lnTo>
                  <a:lnTo>
                    <a:pt x="182651" y="371627"/>
                  </a:lnTo>
                  <a:lnTo>
                    <a:pt x="189509"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6" name="Google Shape;285;p55">
              <a:extLst>
                <a:ext uri="{FF2B5EF4-FFF2-40B4-BE49-F238E27FC236}">
                  <a16:creationId xmlns:a16="http://schemas.microsoft.com/office/drawing/2014/main" id="{62082EC3-CF44-4797-982E-CBCB73679454}"/>
                </a:ext>
              </a:extLst>
            </p:cNvPr>
            <p:cNvSpPr/>
            <p:nvPr/>
          </p:nvSpPr>
          <p:spPr>
            <a:xfrm>
              <a:off x="1065275" y="3668267"/>
              <a:ext cx="76200" cy="266700"/>
            </a:xfrm>
            <a:custGeom>
              <a:avLst/>
              <a:gdLst/>
              <a:ahLst/>
              <a:cxnLst/>
              <a:rect l="l" t="t" r="r" b="b"/>
              <a:pathLst>
                <a:path w="76200" h="266700" extrusionOk="0">
                  <a:moveTo>
                    <a:pt x="44450" y="63499"/>
                  </a:moveTo>
                  <a:lnTo>
                    <a:pt x="31750" y="63499"/>
                  </a:lnTo>
                  <a:lnTo>
                    <a:pt x="31750" y="266699"/>
                  </a:lnTo>
                  <a:lnTo>
                    <a:pt x="44450" y="266699"/>
                  </a:lnTo>
                  <a:lnTo>
                    <a:pt x="44450" y="63499"/>
                  </a:lnTo>
                  <a:close/>
                </a:path>
                <a:path w="76200" h="266700" extrusionOk="0">
                  <a:moveTo>
                    <a:pt x="38100" y="0"/>
                  </a:moveTo>
                  <a:lnTo>
                    <a:pt x="0" y="76199"/>
                  </a:lnTo>
                  <a:lnTo>
                    <a:pt x="31750" y="76199"/>
                  </a:lnTo>
                  <a:lnTo>
                    <a:pt x="31750" y="63499"/>
                  </a:lnTo>
                  <a:lnTo>
                    <a:pt x="69850" y="63499"/>
                  </a:lnTo>
                  <a:lnTo>
                    <a:pt x="38100" y="0"/>
                  </a:lnTo>
                  <a:close/>
                </a:path>
                <a:path w="76200" h="266700" extrusionOk="0">
                  <a:moveTo>
                    <a:pt x="69850" y="63499"/>
                  </a:moveTo>
                  <a:lnTo>
                    <a:pt x="44450" y="63499"/>
                  </a:lnTo>
                  <a:lnTo>
                    <a:pt x="44450" y="76199"/>
                  </a:lnTo>
                  <a:lnTo>
                    <a:pt x="76200" y="76199"/>
                  </a:lnTo>
                  <a:lnTo>
                    <a:pt x="69850" y="63499"/>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7" name="Google Shape;286;p55">
              <a:extLst>
                <a:ext uri="{FF2B5EF4-FFF2-40B4-BE49-F238E27FC236}">
                  <a16:creationId xmlns:a16="http://schemas.microsoft.com/office/drawing/2014/main" id="{6380F324-CB40-4249-9A28-60FEBA70F18C}"/>
                </a:ext>
              </a:extLst>
            </p:cNvPr>
            <p:cNvSpPr/>
            <p:nvPr/>
          </p:nvSpPr>
          <p:spPr>
            <a:xfrm>
              <a:off x="135178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8" name="Google Shape;287;p55">
              <a:extLst>
                <a:ext uri="{FF2B5EF4-FFF2-40B4-BE49-F238E27FC236}">
                  <a16:creationId xmlns:a16="http://schemas.microsoft.com/office/drawing/2014/main" id="{9E8EB15B-4C44-4B80-A048-AC39B288B785}"/>
                </a:ext>
              </a:extLst>
            </p:cNvPr>
            <p:cNvSpPr/>
            <p:nvPr/>
          </p:nvSpPr>
          <p:spPr>
            <a:xfrm>
              <a:off x="1099489" y="3668267"/>
              <a:ext cx="348615" cy="271779"/>
            </a:xfrm>
            <a:custGeom>
              <a:avLst/>
              <a:gdLst/>
              <a:ahLst/>
              <a:cxnLst/>
              <a:rect l="l" t="t" r="r" b="b"/>
              <a:pathLst>
                <a:path w="348615" h="271779" extrusionOk="0">
                  <a:moveTo>
                    <a:pt x="284261" y="41702"/>
                  </a:moveTo>
                  <a:lnTo>
                    <a:pt x="0" y="261619"/>
                  </a:lnTo>
                  <a:lnTo>
                    <a:pt x="7772" y="271779"/>
                  </a:lnTo>
                  <a:lnTo>
                    <a:pt x="292027" y="51725"/>
                  </a:lnTo>
                  <a:lnTo>
                    <a:pt x="284261" y="41702"/>
                  </a:lnTo>
                  <a:close/>
                </a:path>
                <a:path w="348615" h="271779" extrusionOk="0">
                  <a:moveTo>
                    <a:pt x="332127" y="33908"/>
                  </a:moveTo>
                  <a:lnTo>
                    <a:pt x="294335" y="33908"/>
                  </a:lnTo>
                  <a:lnTo>
                    <a:pt x="302082" y="43941"/>
                  </a:lnTo>
                  <a:lnTo>
                    <a:pt x="292027" y="51725"/>
                  </a:lnTo>
                  <a:lnTo>
                    <a:pt x="311480" y="76834"/>
                  </a:lnTo>
                  <a:lnTo>
                    <a:pt x="332127" y="33908"/>
                  </a:lnTo>
                  <a:close/>
                </a:path>
                <a:path w="348615" h="271779" extrusionOk="0">
                  <a:moveTo>
                    <a:pt x="294335" y="33908"/>
                  </a:moveTo>
                  <a:lnTo>
                    <a:pt x="284261" y="41702"/>
                  </a:lnTo>
                  <a:lnTo>
                    <a:pt x="292027" y="51725"/>
                  </a:lnTo>
                  <a:lnTo>
                    <a:pt x="302082" y="43941"/>
                  </a:lnTo>
                  <a:lnTo>
                    <a:pt x="294335" y="33908"/>
                  </a:lnTo>
                  <a:close/>
                </a:path>
                <a:path w="348615" h="271779" extrusionOk="0">
                  <a:moveTo>
                    <a:pt x="348437" y="0"/>
                  </a:moveTo>
                  <a:lnTo>
                    <a:pt x="264744" y="16509"/>
                  </a:lnTo>
                  <a:lnTo>
                    <a:pt x="284261" y="41702"/>
                  </a:lnTo>
                  <a:lnTo>
                    <a:pt x="294335" y="33908"/>
                  </a:lnTo>
                  <a:lnTo>
                    <a:pt x="332127" y="33908"/>
                  </a:lnTo>
                  <a:lnTo>
                    <a:pt x="348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 name="Google Shape;288;p55">
              <a:extLst>
                <a:ext uri="{FF2B5EF4-FFF2-40B4-BE49-F238E27FC236}">
                  <a16:creationId xmlns:a16="http://schemas.microsoft.com/office/drawing/2014/main" id="{6FBBD9D3-7203-49ED-A081-078D93BF0543}"/>
                </a:ext>
              </a:extLst>
            </p:cNvPr>
            <p:cNvSpPr/>
            <p:nvPr/>
          </p:nvSpPr>
          <p:spPr>
            <a:xfrm>
              <a:off x="1696212"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0" name="Google Shape;289;p55">
              <a:extLst>
                <a:ext uri="{FF2B5EF4-FFF2-40B4-BE49-F238E27FC236}">
                  <a16:creationId xmlns:a16="http://schemas.microsoft.com/office/drawing/2014/main" id="{65995FE5-9809-4838-9A07-C417F28A15E0}"/>
                </a:ext>
              </a:extLst>
            </p:cNvPr>
            <p:cNvSpPr/>
            <p:nvPr/>
          </p:nvSpPr>
          <p:spPr>
            <a:xfrm>
              <a:off x="1101077" y="3660266"/>
              <a:ext cx="691514" cy="280670"/>
            </a:xfrm>
            <a:custGeom>
              <a:avLst/>
              <a:gdLst/>
              <a:ahLst/>
              <a:cxnLst/>
              <a:rect l="l" t="t" r="r" b="b"/>
              <a:pathLst>
                <a:path w="691514" h="280670" extrusionOk="0">
                  <a:moveTo>
                    <a:pt x="617933" y="29613"/>
                  </a:moveTo>
                  <a:lnTo>
                    <a:pt x="0" y="268731"/>
                  </a:lnTo>
                  <a:lnTo>
                    <a:pt x="4584" y="280669"/>
                  </a:lnTo>
                  <a:lnTo>
                    <a:pt x="622517" y="41421"/>
                  </a:lnTo>
                  <a:lnTo>
                    <a:pt x="617933" y="29613"/>
                  </a:lnTo>
                  <a:close/>
                </a:path>
                <a:path w="691514" h="280670" extrusionOk="0">
                  <a:moveTo>
                    <a:pt x="675799" y="25018"/>
                  </a:moveTo>
                  <a:lnTo>
                    <a:pt x="629805" y="25018"/>
                  </a:lnTo>
                  <a:lnTo>
                    <a:pt x="634377" y="36829"/>
                  </a:lnTo>
                  <a:lnTo>
                    <a:pt x="622517" y="41421"/>
                  </a:lnTo>
                  <a:lnTo>
                    <a:pt x="633996" y="70992"/>
                  </a:lnTo>
                  <a:lnTo>
                    <a:pt x="675799" y="25018"/>
                  </a:lnTo>
                  <a:close/>
                </a:path>
                <a:path w="691514" h="280670" extrusionOk="0">
                  <a:moveTo>
                    <a:pt x="629805" y="25018"/>
                  </a:moveTo>
                  <a:lnTo>
                    <a:pt x="617933" y="29613"/>
                  </a:lnTo>
                  <a:lnTo>
                    <a:pt x="622517" y="41421"/>
                  </a:lnTo>
                  <a:lnTo>
                    <a:pt x="634377" y="36829"/>
                  </a:lnTo>
                  <a:lnTo>
                    <a:pt x="629805" y="25018"/>
                  </a:lnTo>
                  <a:close/>
                </a:path>
                <a:path w="691514" h="280670" extrusionOk="0">
                  <a:moveTo>
                    <a:pt x="606437" y="0"/>
                  </a:moveTo>
                  <a:lnTo>
                    <a:pt x="617933" y="29613"/>
                  </a:lnTo>
                  <a:lnTo>
                    <a:pt x="629805" y="25018"/>
                  </a:lnTo>
                  <a:lnTo>
                    <a:pt x="675799" y="25018"/>
                  </a:lnTo>
                  <a:lnTo>
                    <a:pt x="691273" y="8000"/>
                  </a:lnTo>
                  <a:lnTo>
                    <a:pt x="606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1" name="Google Shape;290;p55">
              <a:extLst>
                <a:ext uri="{FF2B5EF4-FFF2-40B4-BE49-F238E27FC236}">
                  <a16:creationId xmlns:a16="http://schemas.microsoft.com/office/drawing/2014/main" id="{41D0FE4E-4438-46A0-98AC-C5233DF54387}"/>
                </a:ext>
              </a:extLst>
            </p:cNvPr>
            <p:cNvSpPr/>
            <p:nvPr/>
          </p:nvSpPr>
          <p:spPr>
            <a:xfrm>
              <a:off x="2040636"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2" name="Google Shape;291;p55">
              <a:extLst>
                <a:ext uri="{FF2B5EF4-FFF2-40B4-BE49-F238E27FC236}">
                  <a16:creationId xmlns:a16="http://schemas.microsoft.com/office/drawing/2014/main" id="{FF312F76-996E-4E76-85D0-E147E377144F}"/>
                </a:ext>
              </a:extLst>
            </p:cNvPr>
            <p:cNvSpPr/>
            <p:nvPr/>
          </p:nvSpPr>
          <p:spPr>
            <a:xfrm>
              <a:off x="1445513" y="3660266"/>
              <a:ext cx="691514" cy="280670"/>
            </a:xfrm>
            <a:custGeom>
              <a:avLst/>
              <a:gdLst/>
              <a:ahLst/>
              <a:cxnLst/>
              <a:rect l="l" t="t" r="r" b="b"/>
              <a:pathLst>
                <a:path w="691514" h="280670" extrusionOk="0">
                  <a:moveTo>
                    <a:pt x="617920" y="29613"/>
                  </a:moveTo>
                  <a:lnTo>
                    <a:pt x="0" y="268731"/>
                  </a:lnTo>
                  <a:lnTo>
                    <a:pt x="4572" y="280669"/>
                  </a:lnTo>
                  <a:lnTo>
                    <a:pt x="622504" y="41421"/>
                  </a:lnTo>
                  <a:lnTo>
                    <a:pt x="617920" y="29613"/>
                  </a:lnTo>
                  <a:close/>
                </a:path>
                <a:path w="691514" h="280670" extrusionOk="0">
                  <a:moveTo>
                    <a:pt x="675786" y="25018"/>
                  </a:moveTo>
                  <a:lnTo>
                    <a:pt x="629793" y="25018"/>
                  </a:lnTo>
                  <a:lnTo>
                    <a:pt x="634365" y="36829"/>
                  </a:lnTo>
                  <a:lnTo>
                    <a:pt x="622504" y="41421"/>
                  </a:lnTo>
                  <a:lnTo>
                    <a:pt x="633984" y="70992"/>
                  </a:lnTo>
                  <a:lnTo>
                    <a:pt x="675786" y="25018"/>
                  </a:lnTo>
                  <a:close/>
                </a:path>
                <a:path w="691514" h="280670" extrusionOk="0">
                  <a:moveTo>
                    <a:pt x="629793" y="25018"/>
                  </a:moveTo>
                  <a:lnTo>
                    <a:pt x="617920" y="29613"/>
                  </a:lnTo>
                  <a:lnTo>
                    <a:pt x="622504" y="41421"/>
                  </a:lnTo>
                  <a:lnTo>
                    <a:pt x="634365" y="36829"/>
                  </a:lnTo>
                  <a:lnTo>
                    <a:pt x="629793" y="25018"/>
                  </a:lnTo>
                  <a:close/>
                </a:path>
                <a:path w="691514" h="280670" extrusionOk="0">
                  <a:moveTo>
                    <a:pt x="606425" y="0"/>
                  </a:moveTo>
                  <a:lnTo>
                    <a:pt x="617920" y="29613"/>
                  </a:lnTo>
                  <a:lnTo>
                    <a:pt x="629793" y="25018"/>
                  </a:lnTo>
                  <a:lnTo>
                    <a:pt x="675786" y="25018"/>
                  </a:lnTo>
                  <a:lnTo>
                    <a:pt x="691261" y="8000"/>
                  </a:lnTo>
                  <a:lnTo>
                    <a:pt x="606425"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3" name="Google Shape;292;p55">
              <a:extLst>
                <a:ext uri="{FF2B5EF4-FFF2-40B4-BE49-F238E27FC236}">
                  <a16:creationId xmlns:a16="http://schemas.microsoft.com/office/drawing/2014/main" id="{6C35E8A3-16E5-4E47-9C85-B3F363A219EB}"/>
                </a:ext>
              </a:extLst>
            </p:cNvPr>
            <p:cNvSpPr/>
            <p:nvPr/>
          </p:nvSpPr>
          <p:spPr>
            <a:xfrm>
              <a:off x="235762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4" name="Google Shape;293;p55">
              <a:extLst>
                <a:ext uri="{FF2B5EF4-FFF2-40B4-BE49-F238E27FC236}">
                  <a16:creationId xmlns:a16="http://schemas.microsoft.com/office/drawing/2014/main" id="{DE75070A-BDFC-43FB-891D-0021543B61EE}"/>
                </a:ext>
              </a:extLst>
            </p:cNvPr>
            <p:cNvSpPr/>
            <p:nvPr/>
          </p:nvSpPr>
          <p:spPr>
            <a:xfrm>
              <a:off x="1102144" y="3645661"/>
              <a:ext cx="1390014" cy="295910"/>
            </a:xfrm>
            <a:custGeom>
              <a:avLst/>
              <a:gdLst/>
              <a:ahLst/>
              <a:cxnLst/>
              <a:rect l="l" t="t" r="r" b="b"/>
              <a:pathLst>
                <a:path w="1390014" h="295910" extrusionOk="0">
                  <a:moveTo>
                    <a:pt x="1389595" y="98806"/>
                  </a:moveTo>
                  <a:lnTo>
                    <a:pt x="1383245" y="86106"/>
                  </a:lnTo>
                  <a:lnTo>
                    <a:pt x="1351762" y="23152"/>
                  </a:lnTo>
                  <a:lnTo>
                    <a:pt x="1351864" y="22910"/>
                  </a:lnTo>
                  <a:lnTo>
                    <a:pt x="1352257" y="22606"/>
                  </a:lnTo>
                  <a:lnTo>
                    <a:pt x="1345145" y="20650"/>
                  </a:lnTo>
                  <a:lnTo>
                    <a:pt x="1345145" y="98806"/>
                  </a:lnTo>
                  <a:lnTo>
                    <a:pt x="1345145" y="275310"/>
                  </a:lnTo>
                  <a:lnTo>
                    <a:pt x="1317548" y="252133"/>
                  </a:lnTo>
                  <a:lnTo>
                    <a:pt x="1317548" y="268617"/>
                  </a:lnTo>
                  <a:lnTo>
                    <a:pt x="1255306" y="243535"/>
                  </a:lnTo>
                  <a:lnTo>
                    <a:pt x="1255306" y="257124"/>
                  </a:lnTo>
                  <a:lnTo>
                    <a:pt x="1159865" y="231838"/>
                  </a:lnTo>
                  <a:lnTo>
                    <a:pt x="1159865" y="244894"/>
                  </a:lnTo>
                  <a:lnTo>
                    <a:pt x="1109129" y="234873"/>
                  </a:lnTo>
                  <a:lnTo>
                    <a:pt x="1112227" y="232270"/>
                  </a:lnTo>
                  <a:lnTo>
                    <a:pt x="1159865" y="244894"/>
                  </a:lnTo>
                  <a:lnTo>
                    <a:pt x="1159865" y="231838"/>
                  </a:lnTo>
                  <a:lnTo>
                    <a:pt x="1124051" y="222338"/>
                  </a:lnTo>
                  <a:lnTo>
                    <a:pt x="1138605" y="210121"/>
                  </a:lnTo>
                  <a:lnTo>
                    <a:pt x="1255306" y="257124"/>
                  </a:lnTo>
                  <a:lnTo>
                    <a:pt x="1255306" y="243535"/>
                  </a:lnTo>
                  <a:lnTo>
                    <a:pt x="1149565" y="200914"/>
                  </a:lnTo>
                  <a:lnTo>
                    <a:pt x="1193241" y="164223"/>
                  </a:lnTo>
                  <a:lnTo>
                    <a:pt x="1317548" y="268617"/>
                  </a:lnTo>
                  <a:lnTo>
                    <a:pt x="1317548" y="252133"/>
                  </a:lnTo>
                  <a:lnTo>
                    <a:pt x="1203096" y="155956"/>
                  </a:lnTo>
                  <a:lnTo>
                    <a:pt x="1293164" y="80302"/>
                  </a:lnTo>
                  <a:lnTo>
                    <a:pt x="1295615" y="86360"/>
                  </a:lnTo>
                  <a:lnTo>
                    <a:pt x="1300975" y="80314"/>
                  </a:lnTo>
                  <a:lnTo>
                    <a:pt x="1314551" y="96481"/>
                  </a:lnTo>
                  <a:lnTo>
                    <a:pt x="1313395" y="98806"/>
                  </a:lnTo>
                  <a:lnTo>
                    <a:pt x="1316507" y="98806"/>
                  </a:lnTo>
                  <a:lnTo>
                    <a:pt x="1318221" y="100838"/>
                  </a:lnTo>
                  <a:lnTo>
                    <a:pt x="1319098" y="98806"/>
                  </a:lnTo>
                  <a:lnTo>
                    <a:pt x="1345145" y="98806"/>
                  </a:lnTo>
                  <a:lnTo>
                    <a:pt x="1345145" y="20650"/>
                  </a:lnTo>
                  <a:lnTo>
                    <a:pt x="1284122" y="3873"/>
                  </a:lnTo>
                  <a:lnTo>
                    <a:pt x="1284122" y="71297"/>
                  </a:lnTo>
                  <a:lnTo>
                    <a:pt x="1193241" y="147675"/>
                  </a:lnTo>
                  <a:lnTo>
                    <a:pt x="1183386" y="139395"/>
                  </a:lnTo>
                  <a:lnTo>
                    <a:pt x="1183386" y="155943"/>
                  </a:lnTo>
                  <a:lnTo>
                    <a:pt x="1136256" y="195554"/>
                  </a:lnTo>
                  <a:lnTo>
                    <a:pt x="1125296" y="191147"/>
                  </a:lnTo>
                  <a:lnTo>
                    <a:pt x="1125296" y="204762"/>
                  </a:lnTo>
                  <a:lnTo>
                    <a:pt x="1109091" y="218376"/>
                  </a:lnTo>
                  <a:lnTo>
                    <a:pt x="1097280" y="215252"/>
                  </a:lnTo>
                  <a:lnTo>
                    <a:pt x="1097280" y="228307"/>
                  </a:lnTo>
                  <a:lnTo>
                    <a:pt x="1093216" y="231724"/>
                  </a:lnTo>
                  <a:lnTo>
                    <a:pt x="1080757" y="229273"/>
                  </a:lnTo>
                  <a:lnTo>
                    <a:pt x="1080757" y="242201"/>
                  </a:lnTo>
                  <a:lnTo>
                    <a:pt x="1040853" y="275729"/>
                  </a:lnTo>
                  <a:lnTo>
                    <a:pt x="1040853" y="234315"/>
                  </a:lnTo>
                  <a:lnTo>
                    <a:pt x="1080757" y="242201"/>
                  </a:lnTo>
                  <a:lnTo>
                    <a:pt x="1080757" y="229273"/>
                  </a:lnTo>
                  <a:lnTo>
                    <a:pt x="1040853" y="221399"/>
                  </a:lnTo>
                  <a:lnTo>
                    <a:pt x="1040853" y="213360"/>
                  </a:lnTo>
                  <a:lnTo>
                    <a:pt x="1097280" y="228307"/>
                  </a:lnTo>
                  <a:lnTo>
                    <a:pt x="1097280" y="215252"/>
                  </a:lnTo>
                  <a:lnTo>
                    <a:pt x="1040853" y="200291"/>
                  </a:lnTo>
                  <a:lnTo>
                    <a:pt x="1040853" y="170738"/>
                  </a:lnTo>
                  <a:lnTo>
                    <a:pt x="1125296" y="204762"/>
                  </a:lnTo>
                  <a:lnTo>
                    <a:pt x="1125296" y="191147"/>
                  </a:lnTo>
                  <a:lnTo>
                    <a:pt x="1040853" y="157099"/>
                  </a:lnTo>
                  <a:lnTo>
                    <a:pt x="1040853" y="154825"/>
                  </a:lnTo>
                  <a:lnTo>
                    <a:pt x="1136281" y="116395"/>
                  </a:lnTo>
                  <a:lnTo>
                    <a:pt x="1183386" y="155943"/>
                  </a:lnTo>
                  <a:lnTo>
                    <a:pt x="1183386" y="139395"/>
                  </a:lnTo>
                  <a:lnTo>
                    <a:pt x="1149616" y="111010"/>
                  </a:lnTo>
                  <a:lnTo>
                    <a:pt x="1281480" y="57899"/>
                  </a:lnTo>
                  <a:lnTo>
                    <a:pt x="1284122" y="71297"/>
                  </a:lnTo>
                  <a:lnTo>
                    <a:pt x="1284122" y="3873"/>
                  </a:lnTo>
                  <a:lnTo>
                    <a:pt x="1270088" y="0"/>
                  </a:lnTo>
                  <a:lnTo>
                    <a:pt x="1271231" y="5867"/>
                  </a:lnTo>
                  <a:lnTo>
                    <a:pt x="1268691" y="5334"/>
                  </a:lnTo>
                  <a:lnTo>
                    <a:pt x="1271536" y="16103"/>
                  </a:lnTo>
                  <a:lnTo>
                    <a:pt x="1267167" y="15748"/>
                  </a:lnTo>
                  <a:lnTo>
                    <a:pt x="1273594" y="31711"/>
                  </a:lnTo>
                  <a:lnTo>
                    <a:pt x="1254480" y="35496"/>
                  </a:lnTo>
                  <a:lnTo>
                    <a:pt x="1254480" y="55029"/>
                  </a:lnTo>
                  <a:lnTo>
                    <a:pt x="1138593" y="101739"/>
                  </a:lnTo>
                  <a:lnTo>
                    <a:pt x="1125245" y="90538"/>
                  </a:lnTo>
                  <a:lnTo>
                    <a:pt x="1125245" y="107124"/>
                  </a:lnTo>
                  <a:lnTo>
                    <a:pt x="1040853" y="141135"/>
                  </a:lnTo>
                  <a:lnTo>
                    <a:pt x="1040853" y="111645"/>
                  </a:lnTo>
                  <a:lnTo>
                    <a:pt x="1109103" y="93560"/>
                  </a:lnTo>
                  <a:lnTo>
                    <a:pt x="1125245" y="107124"/>
                  </a:lnTo>
                  <a:lnTo>
                    <a:pt x="1125245" y="90538"/>
                  </a:lnTo>
                  <a:lnTo>
                    <a:pt x="1124115" y="89585"/>
                  </a:lnTo>
                  <a:lnTo>
                    <a:pt x="1254480" y="55029"/>
                  </a:lnTo>
                  <a:lnTo>
                    <a:pt x="1254480" y="35496"/>
                  </a:lnTo>
                  <a:lnTo>
                    <a:pt x="1159027" y="54343"/>
                  </a:lnTo>
                  <a:lnTo>
                    <a:pt x="1159027" y="67246"/>
                  </a:lnTo>
                  <a:lnTo>
                    <a:pt x="1112291" y="79641"/>
                  </a:lnTo>
                  <a:lnTo>
                    <a:pt x="1109243" y="77089"/>
                  </a:lnTo>
                  <a:lnTo>
                    <a:pt x="1159027" y="67246"/>
                  </a:lnTo>
                  <a:lnTo>
                    <a:pt x="1159027" y="54343"/>
                  </a:lnTo>
                  <a:lnTo>
                    <a:pt x="1097267" y="66535"/>
                  </a:lnTo>
                  <a:lnTo>
                    <a:pt x="1097267" y="83629"/>
                  </a:lnTo>
                  <a:lnTo>
                    <a:pt x="1078572" y="88582"/>
                  </a:lnTo>
                  <a:lnTo>
                    <a:pt x="1084033" y="82067"/>
                  </a:lnTo>
                  <a:lnTo>
                    <a:pt x="1093241" y="80251"/>
                  </a:lnTo>
                  <a:lnTo>
                    <a:pt x="1097267" y="83629"/>
                  </a:lnTo>
                  <a:lnTo>
                    <a:pt x="1097267" y="66535"/>
                  </a:lnTo>
                  <a:lnTo>
                    <a:pt x="1097026" y="66573"/>
                  </a:lnTo>
                  <a:lnTo>
                    <a:pt x="1103769" y="58547"/>
                  </a:lnTo>
                  <a:lnTo>
                    <a:pt x="1117307" y="42418"/>
                  </a:lnTo>
                  <a:lnTo>
                    <a:pt x="1034618" y="22644"/>
                  </a:lnTo>
                  <a:lnTo>
                    <a:pt x="1028153" y="22009"/>
                  </a:lnTo>
                  <a:lnTo>
                    <a:pt x="1028153" y="98806"/>
                  </a:lnTo>
                  <a:lnTo>
                    <a:pt x="1028153" y="101942"/>
                  </a:lnTo>
                  <a:lnTo>
                    <a:pt x="1028153" y="276275"/>
                  </a:lnTo>
                  <a:lnTo>
                    <a:pt x="995946" y="251358"/>
                  </a:lnTo>
                  <a:lnTo>
                    <a:pt x="995946" y="267487"/>
                  </a:lnTo>
                  <a:lnTo>
                    <a:pt x="931075" y="242392"/>
                  </a:lnTo>
                  <a:lnTo>
                    <a:pt x="931075" y="256070"/>
                  </a:lnTo>
                  <a:lnTo>
                    <a:pt x="844791" y="233807"/>
                  </a:lnTo>
                  <a:lnTo>
                    <a:pt x="858888" y="228130"/>
                  </a:lnTo>
                  <a:lnTo>
                    <a:pt x="931075" y="256070"/>
                  </a:lnTo>
                  <a:lnTo>
                    <a:pt x="931075" y="242392"/>
                  </a:lnTo>
                  <a:lnTo>
                    <a:pt x="876211" y="221157"/>
                  </a:lnTo>
                  <a:lnTo>
                    <a:pt x="908443" y="208178"/>
                  </a:lnTo>
                  <a:lnTo>
                    <a:pt x="923048" y="211061"/>
                  </a:lnTo>
                  <a:lnTo>
                    <a:pt x="995946" y="267487"/>
                  </a:lnTo>
                  <a:lnTo>
                    <a:pt x="995946" y="251358"/>
                  </a:lnTo>
                  <a:lnTo>
                    <a:pt x="951014" y="216585"/>
                  </a:lnTo>
                  <a:lnTo>
                    <a:pt x="1028153" y="231813"/>
                  </a:lnTo>
                  <a:lnTo>
                    <a:pt x="1028153" y="218884"/>
                  </a:lnTo>
                  <a:lnTo>
                    <a:pt x="929970" y="199504"/>
                  </a:lnTo>
                  <a:lnTo>
                    <a:pt x="953236" y="190131"/>
                  </a:lnTo>
                  <a:lnTo>
                    <a:pt x="1028153" y="209994"/>
                  </a:lnTo>
                  <a:lnTo>
                    <a:pt x="1028153" y="196938"/>
                  </a:lnTo>
                  <a:lnTo>
                    <a:pt x="972781" y="182257"/>
                  </a:lnTo>
                  <a:lnTo>
                    <a:pt x="1021105" y="162788"/>
                  </a:lnTo>
                  <a:lnTo>
                    <a:pt x="1028153" y="165620"/>
                  </a:lnTo>
                  <a:lnTo>
                    <a:pt x="1028153" y="146253"/>
                  </a:lnTo>
                  <a:lnTo>
                    <a:pt x="1021054" y="149123"/>
                  </a:lnTo>
                  <a:lnTo>
                    <a:pt x="1004112" y="142303"/>
                  </a:lnTo>
                  <a:lnTo>
                    <a:pt x="1004112" y="155943"/>
                  </a:lnTo>
                  <a:lnTo>
                    <a:pt x="952296" y="176834"/>
                  </a:lnTo>
                  <a:lnTo>
                    <a:pt x="932751" y="171665"/>
                  </a:lnTo>
                  <a:lnTo>
                    <a:pt x="932751" y="184708"/>
                  </a:lnTo>
                  <a:lnTo>
                    <a:pt x="917676" y="190779"/>
                  </a:lnTo>
                  <a:lnTo>
                    <a:pt x="900658" y="177634"/>
                  </a:lnTo>
                  <a:lnTo>
                    <a:pt x="900658" y="193725"/>
                  </a:lnTo>
                  <a:lnTo>
                    <a:pt x="885659" y="190766"/>
                  </a:lnTo>
                  <a:lnTo>
                    <a:pt x="885659" y="203682"/>
                  </a:lnTo>
                  <a:lnTo>
                    <a:pt x="858901" y="214464"/>
                  </a:lnTo>
                  <a:lnTo>
                    <a:pt x="841603" y="207772"/>
                  </a:lnTo>
                  <a:lnTo>
                    <a:pt x="841603" y="221437"/>
                  </a:lnTo>
                  <a:lnTo>
                    <a:pt x="824128" y="228473"/>
                  </a:lnTo>
                  <a:lnTo>
                    <a:pt x="804443" y="223393"/>
                  </a:lnTo>
                  <a:lnTo>
                    <a:pt x="804443" y="236397"/>
                  </a:lnTo>
                  <a:lnTo>
                    <a:pt x="730326" y="266268"/>
                  </a:lnTo>
                  <a:lnTo>
                    <a:pt x="777786" y="229527"/>
                  </a:lnTo>
                  <a:lnTo>
                    <a:pt x="804443" y="236397"/>
                  </a:lnTo>
                  <a:lnTo>
                    <a:pt x="804443" y="223393"/>
                  </a:lnTo>
                  <a:lnTo>
                    <a:pt x="790397" y="219760"/>
                  </a:lnTo>
                  <a:lnTo>
                    <a:pt x="806030" y="207657"/>
                  </a:lnTo>
                  <a:lnTo>
                    <a:pt x="841603" y="221437"/>
                  </a:lnTo>
                  <a:lnTo>
                    <a:pt x="841603" y="207772"/>
                  </a:lnTo>
                  <a:lnTo>
                    <a:pt x="817791" y="198551"/>
                  </a:lnTo>
                  <a:lnTo>
                    <a:pt x="826300" y="191973"/>
                  </a:lnTo>
                  <a:lnTo>
                    <a:pt x="885659" y="203682"/>
                  </a:lnTo>
                  <a:lnTo>
                    <a:pt x="885659" y="190766"/>
                  </a:lnTo>
                  <a:lnTo>
                    <a:pt x="839609" y="181673"/>
                  </a:lnTo>
                  <a:lnTo>
                    <a:pt x="860437" y="165544"/>
                  </a:lnTo>
                  <a:lnTo>
                    <a:pt x="866254" y="167081"/>
                  </a:lnTo>
                  <a:lnTo>
                    <a:pt x="900658" y="193725"/>
                  </a:lnTo>
                  <a:lnTo>
                    <a:pt x="900658" y="177634"/>
                  </a:lnTo>
                  <a:lnTo>
                    <a:pt x="897864" y="175463"/>
                  </a:lnTo>
                  <a:lnTo>
                    <a:pt x="932751" y="184708"/>
                  </a:lnTo>
                  <a:lnTo>
                    <a:pt x="932751" y="171665"/>
                  </a:lnTo>
                  <a:lnTo>
                    <a:pt x="873569" y="155968"/>
                  </a:lnTo>
                  <a:lnTo>
                    <a:pt x="952360" y="135102"/>
                  </a:lnTo>
                  <a:lnTo>
                    <a:pt x="1004112" y="155943"/>
                  </a:lnTo>
                  <a:lnTo>
                    <a:pt x="1004112" y="142303"/>
                  </a:lnTo>
                  <a:lnTo>
                    <a:pt x="972820" y="129679"/>
                  </a:lnTo>
                  <a:lnTo>
                    <a:pt x="1028153" y="115011"/>
                  </a:lnTo>
                  <a:lnTo>
                    <a:pt x="1028153" y="101942"/>
                  </a:lnTo>
                  <a:lnTo>
                    <a:pt x="953249" y="121793"/>
                  </a:lnTo>
                  <a:lnTo>
                    <a:pt x="932789" y="113550"/>
                  </a:lnTo>
                  <a:lnTo>
                    <a:pt x="932789" y="127215"/>
                  </a:lnTo>
                  <a:lnTo>
                    <a:pt x="898055" y="136410"/>
                  </a:lnTo>
                  <a:lnTo>
                    <a:pt x="917752" y="121158"/>
                  </a:lnTo>
                  <a:lnTo>
                    <a:pt x="932789" y="127215"/>
                  </a:lnTo>
                  <a:lnTo>
                    <a:pt x="932789" y="113550"/>
                  </a:lnTo>
                  <a:lnTo>
                    <a:pt x="930084" y="112458"/>
                  </a:lnTo>
                  <a:lnTo>
                    <a:pt x="997432" y="99148"/>
                  </a:lnTo>
                  <a:lnTo>
                    <a:pt x="997673" y="99441"/>
                  </a:lnTo>
                  <a:lnTo>
                    <a:pt x="997851" y="99072"/>
                  </a:lnTo>
                  <a:lnTo>
                    <a:pt x="999197" y="98806"/>
                  </a:lnTo>
                  <a:lnTo>
                    <a:pt x="1028153" y="98806"/>
                  </a:lnTo>
                  <a:lnTo>
                    <a:pt x="1028153" y="22009"/>
                  </a:lnTo>
                  <a:lnTo>
                    <a:pt x="988745" y="18288"/>
                  </a:lnTo>
                  <a:lnTo>
                    <a:pt x="988745" y="87934"/>
                  </a:lnTo>
                  <a:lnTo>
                    <a:pt x="951026" y="95389"/>
                  </a:lnTo>
                  <a:lnTo>
                    <a:pt x="974178" y="77457"/>
                  </a:lnTo>
                  <a:lnTo>
                    <a:pt x="977353" y="85598"/>
                  </a:lnTo>
                  <a:lnTo>
                    <a:pt x="982522" y="79908"/>
                  </a:lnTo>
                  <a:lnTo>
                    <a:pt x="988745" y="87934"/>
                  </a:lnTo>
                  <a:lnTo>
                    <a:pt x="988745" y="18288"/>
                  </a:lnTo>
                  <a:lnTo>
                    <a:pt x="969391" y="16459"/>
                  </a:lnTo>
                  <a:lnTo>
                    <a:pt x="969391" y="65125"/>
                  </a:lnTo>
                  <a:lnTo>
                    <a:pt x="923163" y="100888"/>
                  </a:lnTo>
                  <a:lnTo>
                    <a:pt x="908558" y="103784"/>
                  </a:lnTo>
                  <a:lnTo>
                    <a:pt x="900722" y="100634"/>
                  </a:lnTo>
                  <a:lnTo>
                    <a:pt x="900722" y="118249"/>
                  </a:lnTo>
                  <a:lnTo>
                    <a:pt x="866406" y="144792"/>
                  </a:lnTo>
                  <a:lnTo>
                    <a:pt x="860323" y="146405"/>
                  </a:lnTo>
                  <a:lnTo>
                    <a:pt x="840714" y="131241"/>
                  </a:lnTo>
                  <a:lnTo>
                    <a:pt x="840714" y="164668"/>
                  </a:lnTo>
                  <a:lnTo>
                    <a:pt x="822985" y="178384"/>
                  </a:lnTo>
                  <a:lnTo>
                    <a:pt x="809663" y="175755"/>
                  </a:lnTo>
                  <a:lnTo>
                    <a:pt x="809663" y="188683"/>
                  </a:lnTo>
                  <a:lnTo>
                    <a:pt x="803871" y="193167"/>
                  </a:lnTo>
                  <a:lnTo>
                    <a:pt x="792099" y="188620"/>
                  </a:lnTo>
                  <a:lnTo>
                    <a:pt x="792099" y="202272"/>
                  </a:lnTo>
                  <a:lnTo>
                    <a:pt x="774712" y="215722"/>
                  </a:lnTo>
                  <a:lnTo>
                    <a:pt x="762101" y="212471"/>
                  </a:lnTo>
                  <a:lnTo>
                    <a:pt x="762101" y="225475"/>
                  </a:lnTo>
                  <a:lnTo>
                    <a:pt x="696429" y="276275"/>
                  </a:lnTo>
                  <a:lnTo>
                    <a:pt x="696429" y="208534"/>
                  </a:lnTo>
                  <a:lnTo>
                    <a:pt x="762101" y="225475"/>
                  </a:lnTo>
                  <a:lnTo>
                    <a:pt x="762101" y="212471"/>
                  </a:lnTo>
                  <a:lnTo>
                    <a:pt x="710539" y="199161"/>
                  </a:lnTo>
                  <a:lnTo>
                    <a:pt x="754202" y="187591"/>
                  </a:lnTo>
                  <a:lnTo>
                    <a:pt x="792099" y="202272"/>
                  </a:lnTo>
                  <a:lnTo>
                    <a:pt x="792099" y="188620"/>
                  </a:lnTo>
                  <a:lnTo>
                    <a:pt x="775144" y="182054"/>
                  </a:lnTo>
                  <a:lnTo>
                    <a:pt x="775550" y="181952"/>
                  </a:lnTo>
                  <a:lnTo>
                    <a:pt x="809663" y="188683"/>
                  </a:lnTo>
                  <a:lnTo>
                    <a:pt x="809663" y="175755"/>
                  </a:lnTo>
                  <a:lnTo>
                    <a:pt x="803490" y="174536"/>
                  </a:lnTo>
                  <a:lnTo>
                    <a:pt x="840714" y="164668"/>
                  </a:lnTo>
                  <a:lnTo>
                    <a:pt x="840714" y="131241"/>
                  </a:lnTo>
                  <a:lnTo>
                    <a:pt x="840625" y="147243"/>
                  </a:lnTo>
                  <a:lnTo>
                    <a:pt x="824280" y="142913"/>
                  </a:lnTo>
                  <a:lnTo>
                    <a:pt x="824280" y="155968"/>
                  </a:lnTo>
                  <a:lnTo>
                    <a:pt x="775233" y="168960"/>
                  </a:lnTo>
                  <a:lnTo>
                    <a:pt x="734148" y="160858"/>
                  </a:lnTo>
                  <a:lnTo>
                    <a:pt x="734148" y="179832"/>
                  </a:lnTo>
                  <a:lnTo>
                    <a:pt x="696429" y="189826"/>
                  </a:lnTo>
                  <a:lnTo>
                    <a:pt x="696429" y="166331"/>
                  </a:lnTo>
                  <a:lnTo>
                    <a:pt x="702208" y="167474"/>
                  </a:lnTo>
                  <a:lnTo>
                    <a:pt x="734148" y="179832"/>
                  </a:lnTo>
                  <a:lnTo>
                    <a:pt x="734148" y="160858"/>
                  </a:lnTo>
                  <a:lnTo>
                    <a:pt x="709523" y="155994"/>
                  </a:lnTo>
                  <a:lnTo>
                    <a:pt x="775373" y="143002"/>
                  </a:lnTo>
                  <a:lnTo>
                    <a:pt x="824280" y="155968"/>
                  </a:lnTo>
                  <a:lnTo>
                    <a:pt x="824280" y="142913"/>
                  </a:lnTo>
                  <a:lnTo>
                    <a:pt x="803592" y="137426"/>
                  </a:lnTo>
                  <a:lnTo>
                    <a:pt x="823010" y="133591"/>
                  </a:lnTo>
                  <a:lnTo>
                    <a:pt x="840625" y="147243"/>
                  </a:lnTo>
                  <a:lnTo>
                    <a:pt x="840625" y="131165"/>
                  </a:lnTo>
                  <a:lnTo>
                    <a:pt x="839546" y="130327"/>
                  </a:lnTo>
                  <a:lnTo>
                    <a:pt x="900722" y="118249"/>
                  </a:lnTo>
                  <a:lnTo>
                    <a:pt x="900722" y="100634"/>
                  </a:lnTo>
                  <a:lnTo>
                    <a:pt x="885774" y="94615"/>
                  </a:lnTo>
                  <a:lnTo>
                    <a:pt x="885774" y="108280"/>
                  </a:lnTo>
                  <a:lnTo>
                    <a:pt x="826223" y="120027"/>
                  </a:lnTo>
                  <a:lnTo>
                    <a:pt x="817689" y="113411"/>
                  </a:lnTo>
                  <a:lnTo>
                    <a:pt x="858913" y="97459"/>
                  </a:lnTo>
                  <a:lnTo>
                    <a:pt x="885774" y="108280"/>
                  </a:lnTo>
                  <a:lnTo>
                    <a:pt x="885774" y="94615"/>
                  </a:lnTo>
                  <a:lnTo>
                    <a:pt x="876223" y="90754"/>
                  </a:lnTo>
                  <a:lnTo>
                    <a:pt x="964450" y="56591"/>
                  </a:lnTo>
                  <a:lnTo>
                    <a:pt x="967714" y="60807"/>
                  </a:lnTo>
                  <a:lnTo>
                    <a:pt x="969391" y="65125"/>
                  </a:lnTo>
                  <a:lnTo>
                    <a:pt x="969391" y="16459"/>
                  </a:lnTo>
                  <a:lnTo>
                    <a:pt x="949794" y="14605"/>
                  </a:lnTo>
                  <a:lnTo>
                    <a:pt x="958710" y="37592"/>
                  </a:lnTo>
                  <a:lnTo>
                    <a:pt x="950937" y="39116"/>
                  </a:lnTo>
                  <a:lnTo>
                    <a:pt x="956360" y="46139"/>
                  </a:lnTo>
                  <a:lnTo>
                    <a:pt x="859015" y="83820"/>
                  </a:lnTo>
                  <a:lnTo>
                    <a:pt x="841692" y="76847"/>
                  </a:lnTo>
                  <a:lnTo>
                    <a:pt x="841692" y="90512"/>
                  </a:lnTo>
                  <a:lnTo>
                    <a:pt x="809701" y="102895"/>
                  </a:lnTo>
                  <a:lnTo>
                    <a:pt x="809701" y="123291"/>
                  </a:lnTo>
                  <a:lnTo>
                    <a:pt x="775601" y="130009"/>
                  </a:lnTo>
                  <a:lnTo>
                    <a:pt x="775131" y="129895"/>
                  </a:lnTo>
                  <a:lnTo>
                    <a:pt x="803859" y="118770"/>
                  </a:lnTo>
                  <a:lnTo>
                    <a:pt x="809701" y="123291"/>
                  </a:lnTo>
                  <a:lnTo>
                    <a:pt x="809701" y="102895"/>
                  </a:lnTo>
                  <a:lnTo>
                    <a:pt x="805954" y="104343"/>
                  </a:lnTo>
                  <a:lnTo>
                    <a:pt x="792137" y="93649"/>
                  </a:lnTo>
                  <a:lnTo>
                    <a:pt x="792137" y="109689"/>
                  </a:lnTo>
                  <a:lnTo>
                    <a:pt x="754240" y="124358"/>
                  </a:lnTo>
                  <a:lnTo>
                    <a:pt x="734225" y="119062"/>
                  </a:lnTo>
                  <a:lnTo>
                    <a:pt x="734225" y="132092"/>
                  </a:lnTo>
                  <a:lnTo>
                    <a:pt x="702119" y="144513"/>
                  </a:lnTo>
                  <a:lnTo>
                    <a:pt x="696429" y="145643"/>
                  </a:lnTo>
                  <a:lnTo>
                    <a:pt x="696429" y="122085"/>
                  </a:lnTo>
                  <a:lnTo>
                    <a:pt x="734225" y="132092"/>
                  </a:lnTo>
                  <a:lnTo>
                    <a:pt x="734225" y="119062"/>
                  </a:lnTo>
                  <a:lnTo>
                    <a:pt x="696429" y="109029"/>
                  </a:lnTo>
                  <a:lnTo>
                    <a:pt x="696429" y="98806"/>
                  </a:lnTo>
                  <a:lnTo>
                    <a:pt x="726719" y="98806"/>
                  </a:lnTo>
                  <a:lnTo>
                    <a:pt x="727036" y="99441"/>
                  </a:lnTo>
                  <a:lnTo>
                    <a:pt x="727519" y="98806"/>
                  </a:lnTo>
                  <a:lnTo>
                    <a:pt x="728179" y="98806"/>
                  </a:lnTo>
                  <a:lnTo>
                    <a:pt x="727913" y="98298"/>
                  </a:lnTo>
                  <a:lnTo>
                    <a:pt x="741489" y="80733"/>
                  </a:lnTo>
                  <a:lnTo>
                    <a:pt x="746467" y="86360"/>
                  </a:lnTo>
                  <a:lnTo>
                    <a:pt x="750176" y="77203"/>
                  </a:lnTo>
                  <a:lnTo>
                    <a:pt x="792137" y="109689"/>
                  </a:lnTo>
                  <a:lnTo>
                    <a:pt x="792137" y="93649"/>
                  </a:lnTo>
                  <a:lnTo>
                    <a:pt x="755116" y="64985"/>
                  </a:lnTo>
                  <a:lnTo>
                    <a:pt x="756716" y="61010"/>
                  </a:lnTo>
                  <a:lnTo>
                    <a:pt x="759498" y="57416"/>
                  </a:lnTo>
                  <a:lnTo>
                    <a:pt x="841692" y="90512"/>
                  </a:lnTo>
                  <a:lnTo>
                    <a:pt x="841692" y="76847"/>
                  </a:lnTo>
                  <a:lnTo>
                    <a:pt x="767575" y="46964"/>
                  </a:lnTo>
                  <a:lnTo>
                    <a:pt x="773645" y="39116"/>
                  </a:lnTo>
                  <a:lnTo>
                    <a:pt x="766165" y="37642"/>
                  </a:lnTo>
                  <a:lnTo>
                    <a:pt x="775042" y="15748"/>
                  </a:lnTo>
                  <a:lnTo>
                    <a:pt x="690206" y="22606"/>
                  </a:lnTo>
                  <a:lnTo>
                    <a:pt x="690079" y="22606"/>
                  </a:lnTo>
                  <a:lnTo>
                    <a:pt x="683729" y="23901"/>
                  </a:lnTo>
                  <a:lnTo>
                    <a:pt x="683729" y="98806"/>
                  </a:lnTo>
                  <a:lnTo>
                    <a:pt x="683729" y="276275"/>
                  </a:lnTo>
                  <a:lnTo>
                    <a:pt x="651522" y="251358"/>
                  </a:lnTo>
                  <a:lnTo>
                    <a:pt x="651522" y="267500"/>
                  </a:lnTo>
                  <a:lnTo>
                    <a:pt x="570699" y="236220"/>
                  </a:lnTo>
                  <a:lnTo>
                    <a:pt x="600824" y="228244"/>
                  </a:lnTo>
                  <a:lnTo>
                    <a:pt x="651522" y="267500"/>
                  </a:lnTo>
                  <a:lnTo>
                    <a:pt x="651522" y="251358"/>
                  </a:lnTo>
                  <a:lnTo>
                    <a:pt x="616343" y="224129"/>
                  </a:lnTo>
                  <a:lnTo>
                    <a:pt x="683729" y="206260"/>
                  </a:lnTo>
                  <a:lnTo>
                    <a:pt x="683729" y="192239"/>
                  </a:lnTo>
                  <a:lnTo>
                    <a:pt x="660679" y="186309"/>
                  </a:lnTo>
                  <a:lnTo>
                    <a:pt x="660679" y="199301"/>
                  </a:lnTo>
                  <a:lnTo>
                    <a:pt x="603758" y="214388"/>
                  </a:lnTo>
                  <a:lnTo>
                    <a:pt x="588251" y="202387"/>
                  </a:lnTo>
                  <a:lnTo>
                    <a:pt x="588251" y="218503"/>
                  </a:lnTo>
                  <a:lnTo>
                    <a:pt x="550659" y="228460"/>
                  </a:lnTo>
                  <a:lnTo>
                    <a:pt x="535597" y="222631"/>
                  </a:lnTo>
                  <a:lnTo>
                    <a:pt x="574255" y="207670"/>
                  </a:lnTo>
                  <a:lnTo>
                    <a:pt x="588251" y="218503"/>
                  </a:lnTo>
                  <a:lnTo>
                    <a:pt x="588251" y="202387"/>
                  </a:lnTo>
                  <a:lnTo>
                    <a:pt x="621792" y="189268"/>
                  </a:lnTo>
                  <a:lnTo>
                    <a:pt x="660679" y="199301"/>
                  </a:lnTo>
                  <a:lnTo>
                    <a:pt x="660679" y="186309"/>
                  </a:lnTo>
                  <a:lnTo>
                    <a:pt x="641959" y="181470"/>
                  </a:lnTo>
                  <a:lnTo>
                    <a:pt x="683729" y="165290"/>
                  </a:lnTo>
                  <a:lnTo>
                    <a:pt x="683729" y="146672"/>
                  </a:lnTo>
                  <a:lnTo>
                    <a:pt x="644042" y="131330"/>
                  </a:lnTo>
                  <a:lnTo>
                    <a:pt x="644042" y="155994"/>
                  </a:lnTo>
                  <a:lnTo>
                    <a:pt x="633945" y="157988"/>
                  </a:lnTo>
                  <a:lnTo>
                    <a:pt x="633945" y="170903"/>
                  </a:lnTo>
                  <a:lnTo>
                    <a:pt x="620788" y="175996"/>
                  </a:lnTo>
                  <a:lnTo>
                    <a:pt x="615315" y="174586"/>
                  </a:lnTo>
                  <a:lnTo>
                    <a:pt x="633945" y="170903"/>
                  </a:lnTo>
                  <a:lnTo>
                    <a:pt x="633945" y="157988"/>
                  </a:lnTo>
                  <a:lnTo>
                    <a:pt x="600621" y="164566"/>
                  </a:lnTo>
                  <a:lnTo>
                    <a:pt x="600621" y="183807"/>
                  </a:lnTo>
                  <a:lnTo>
                    <a:pt x="576364" y="193192"/>
                  </a:lnTo>
                  <a:lnTo>
                    <a:pt x="565124" y="184492"/>
                  </a:lnTo>
                  <a:lnTo>
                    <a:pt x="586752" y="180225"/>
                  </a:lnTo>
                  <a:lnTo>
                    <a:pt x="600621" y="183807"/>
                  </a:lnTo>
                  <a:lnTo>
                    <a:pt x="600621" y="164566"/>
                  </a:lnTo>
                  <a:lnTo>
                    <a:pt x="586930" y="167259"/>
                  </a:lnTo>
                  <a:lnTo>
                    <a:pt x="562495" y="160959"/>
                  </a:lnTo>
                  <a:lnTo>
                    <a:pt x="562495" y="198564"/>
                  </a:lnTo>
                  <a:lnTo>
                    <a:pt x="529678" y="211264"/>
                  </a:lnTo>
                  <a:lnTo>
                    <a:pt x="529678" y="234010"/>
                  </a:lnTo>
                  <a:lnTo>
                    <a:pt x="455244" y="253733"/>
                  </a:lnTo>
                  <a:lnTo>
                    <a:pt x="517931" y="229476"/>
                  </a:lnTo>
                  <a:lnTo>
                    <a:pt x="529678" y="234010"/>
                  </a:lnTo>
                  <a:lnTo>
                    <a:pt x="529678" y="211264"/>
                  </a:lnTo>
                  <a:lnTo>
                    <a:pt x="517931" y="215798"/>
                  </a:lnTo>
                  <a:lnTo>
                    <a:pt x="500265" y="208965"/>
                  </a:lnTo>
                  <a:lnTo>
                    <a:pt x="500265" y="222631"/>
                  </a:lnTo>
                  <a:lnTo>
                    <a:pt x="384327" y="267487"/>
                  </a:lnTo>
                  <a:lnTo>
                    <a:pt x="461594" y="207657"/>
                  </a:lnTo>
                  <a:lnTo>
                    <a:pt x="500265" y="222631"/>
                  </a:lnTo>
                  <a:lnTo>
                    <a:pt x="500265" y="208965"/>
                  </a:lnTo>
                  <a:lnTo>
                    <a:pt x="480301" y="201231"/>
                  </a:lnTo>
                  <a:lnTo>
                    <a:pt x="548551" y="187769"/>
                  </a:lnTo>
                  <a:lnTo>
                    <a:pt x="562495" y="198564"/>
                  </a:lnTo>
                  <a:lnTo>
                    <a:pt x="562495" y="160959"/>
                  </a:lnTo>
                  <a:lnTo>
                    <a:pt x="558368" y="159905"/>
                  </a:lnTo>
                  <a:lnTo>
                    <a:pt x="558368" y="172897"/>
                  </a:lnTo>
                  <a:lnTo>
                    <a:pt x="551802" y="174193"/>
                  </a:lnTo>
                  <a:lnTo>
                    <a:pt x="545998" y="169710"/>
                  </a:lnTo>
                  <a:lnTo>
                    <a:pt x="558368" y="172897"/>
                  </a:lnTo>
                  <a:lnTo>
                    <a:pt x="558368" y="159905"/>
                  </a:lnTo>
                  <a:lnTo>
                    <a:pt x="535241" y="153936"/>
                  </a:lnTo>
                  <a:lnTo>
                    <a:pt x="535241" y="177457"/>
                  </a:lnTo>
                  <a:lnTo>
                    <a:pt x="488772" y="186626"/>
                  </a:lnTo>
                  <a:lnTo>
                    <a:pt x="517931" y="164058"/>
                  </a:lnTo>
                  <a:lnTo>
                    <a:pt x="535241" y="177457"/>
                  </a:lnTo>
                  <a:lnTo>
                    <a:pt x="535241" y="153936"/>
                  </a:lnTo>
                  <a:lnTo>
                    <a:pt x="532053" y="153111"/>
                  </a:lnTo>
                  <a:lnTo>
                    <a:pt x="551840" y="137795"/>
                  </a:lnTo>
                  <a:lnTo>
                    <a:pt x="644042" y="155994"/>
                  </a:lnTo>
                  <a:lnTo>
                    <a:pt x="644042" y="131330"/>
                  </a:lnTo>
                  <a:lnTo>
                    <a:pt x="634060" y="127457"/>
                  </a:lnTo>
                  <a:lnTo>
                    <a:pt x="634060" y="141097"/>
                  </a:lnTo>
                  <a:lnTo>
                    <a:pt x="565150" y="127495"/>
                  </a:lnTo>
                  <a:lnTo>
                    <a:pt x="576414" y="118770"/>
                  </a:lnTo>
                  <a:lnTo>
                    <a:pt x="634060" y="141097"/>
                  </a:lnTo>
                  <a:lnTo>
                    <a:pt x="634060" y="127457"/>
                  </a:lnTo>
                  <a:lnTo>
                    <a:pt x="588137" y="109689"/>
                  </a:lnTo>
                  <a:lnTo>
                    <a:pt x="603821" y="97536"/>
                  </a:lnTo>
                  <a:lnTo>
                    <a:pt x="683729" y="118719"/>
                  </a:lnTo>
                  <a:lnTo>
                    <a:pt x="683729" y="105664"/>
                  </a:lnTo>
                  <a:lnTo>
                    <a:pt x="657847" y="98806"/>
                  </a:lnTo>
                  <a:lnTo>
                    <a:pt x="683729" y="98806"/>
                  </a:lnTo>
                  <a:lnTo>
                    <a:pt x="683729" y="23901"/>
                  </a:lnTo>
                  <a:lnTo>
                    <a:pt x="651433" y="30264"/>
                  </a:lnTo>
                  <a:lnTo>
                    <a:pt x="651433" y="97116"/>
                  </a:lnTo>
                  <a:lnTo>
                    <a:pt x="616381" y="87820"/>
                  </a:lnTo>
                  <a:lnTo>
                    <a:pt x="633793" y="74333"/>
                  </a:lnTo>
                  <a:lnTo>
                    <a:pt x="651433" y="97116"/>
                  </a:lnTo>
                  <a:lnTo>
                    <a:pt x="651433" y="30264"/>
                  </a:lnTo>
                  <a:lnTo>
                    <a:pt x="606513" y="39116"/>
                  </a:lnTo>
                  <a:lnTo>
                    <a:pt x="626021" y="64312"/>
                  </a:lnTo>
                  <a:lnTo>
                    <a:pt x="600925" y="83731"/>
                  </a:lnTo>
                  <a:lnTo>
                    <a:pt x="588365" y="80403"/>
                  </a:lnTo>
                  <a:lnTo>
                    <a:pt x="588365" y="93446"/>
                  </a:lnTo>
                  <a:lnTo>
                    <a:pt x="574294" y="104330"/>
                  </a:lnTo>
                  <a:lnTo>
                    <a:pt x="562559" y="99796"/>
                  </a:lnTo>
                  <a:lnTo>
                    <a:pt x="562559" y="113398"/>
                  </a:lnTo>
                  <a:lnTo>
                    <a:pt x="548576" y="124218"/>
                  </a:lnTo>
                  <a:lnTo>
                    <a:pt x="535266" y="121602"/>
                  </a:lnTo>
                  <a:lnTo>
                    <a:pt x="535266" y="134518"/>
                  </a:lnTo>
                  <a:lnTo>
                    <a:pt x="517893" y="147955"/>
                  </a:lnTo>
                  <a:lnTo>
                    <a:pt x="503821" y="137071"/>
                  </a:lnTo>
                  <a:lnTo>
                    <a:pt x="503821" y="158826"/>
                  </a:lnTo>
                  <a:lnTo>
                    <a:pt x="460756" y="192151"/>
                  </a:lnTo>
                  <a:lnTo>
                    <a:pt x="458165" y="192671"/>
                  </a:lnTo>
                  <a:lnTo>
                    <a:pt x="438315" y="185000"/>
                  </a:lnTo>
                  <a:lnTo>
                    <a:pt x="438315" y="209511"/>
                  </a:lnTo>
                  <a:lnTo>
                    <a:pt x="352005" y="276275"/>
                  </a:lnTo>
                  <a:lnTo>
                    <a:pt x="352005" y="226542"/>
                  </a:lnTo>
                  <a:lnTo>
                    <a:pt x="438315" y="209511"/>
                  </a:lnTo>
                  <a:lnTo>
                    <a:pt x="438315" y="185000"/>
                  </a:lnTo>
                  <a:lnTo>
                    <a:pt x="434797" y="183629"/>
                  </a:lnTo>
                  <a:lnTo>
                    <a:pt x="434797" y="197281"/>
                  </a:lnTo>
                  <a:lnTo>
                    <a:pt x="352005" y="213614"/>
                  </a:lnTo>
                  <a:lnTo>
                    <a:pt x="352005" y="165227"/>
                  </a:lnTo>
                  <a:lnTo>
                    <a:pt x="434797" y="197281"/>
                  </a:lnTo>
                  <a:lnTo>
                    <a:pt x="434797" y="183629"/>
                  </a:lnTo>
                  <a:lnTo>
                    <a:pt x="352005" y="151587"/>
                  </a:lnTo>
                  <a:lnTo>
                    <a:pt x="352005" y="119646"/>
                  </a:lnTo>
                  <a:lnTo>
                    <a:pt x="503821" y="158826"/>
                  </a:lnTo>
                  <a:lnTo>
                    <a:pt x="503821" y="137071"/>
                  </a:lnTo>
                  <a:lnTo>
                    <a:pt x="489635" y="126098"/>
                  </a:lnTo>
                  <a:lnTo>
                    <a:pt x="489635" y="142163"/>
                  </a:lnTo>
                  <a:lnTo>
                    <a:pt x="352005" y="106641"/>
                  </a:lnTo>
                  <a:lnTo>
                    <a:pt x="352005" y="98806"/>
                  </a:lnTo>
                  <a:lnTo>
                    <a:pt x="354368" y="98806"/>
                  </a:lnTo>
                  <a:lnTo>
                    <a:pt x="460756" y="119811"/>
                  </a:lnTo>
                  <a:lnTo>
                    <a:pt x="489635" y="142163"/>
                  </a:lnTo>
                  <a:lnTo>
                    <a:pt x="489635" y="126098"/>
                  </a:lnTo>
                  <a:lnTo>
                    <a:pt x="488619" y="125310"/>
                  </a:lnTo>
                  <a:lnTo>
                    <a:pt x="535266" y="134518"/>
                  </a:lnTo>
                  <a:lnTo>
                    <a:pt x="535266" y="121602"/>
                  </a:lnTo>
                  <a:lnTo>
                    <a:pt x="466204" y="107962"/>
                  </a:lnTo>
                  <a:lnTo>
                    <a:pt x="438353" y="86410"/>
                  </a:lnTo>
                  <a:lnTo>
                    <a:pt x="438353" y="102463"/>
                  </a:lnTo>
                  <a:lnTo>
                    <a:pt x="387959" y="92519"/>
                  </a:lnTo>
                  <a:lnTo>
                    <a:pt x="397725" y="79883"/>
                  </a:lnTo>
                  <a:lnTo>
                    <a:pt x="402932" y="85598"/>
                  </a:lnTo>
                  <a:lnTo>
                    <a:pt x="406082" y="77457"/>
                  </a:lnTo>
                  <a:lnTo>
                    <a:pt x="438353" y="102463"/>
                  </a:lnTo>
                  <a:lnTo>
                    <a:pt x="438353" y="86410"/>
                  </a:lnTo>
                  <a:lnTo>
                    <a:pt x="412813" y="66636"/>
                  </a:lnTo>
                  <a:lnTo>
                    <a:pt x="415353" y="57048"/>
                  </a:lnTo>
                  <a:lnTo>
                    <a:pt x="415734" y="56553"/>
                  </a:lnTo>
                  <a:lnTo>
                    <a:pt x="562559" y="113398"/>
                  </a:lnTo>
                  <a:lnTo>
                    <a:pt x="562559" y="99796"/>
                  </a:lnTo>
                  <a:lnTo>
                    <a:pt x="454406" y="57937"/>
                  </a:lnTo>
                  <a:lnTo>
                    <a:pt x="588365" y="93446"/>
                  </a:lnTo>
                  <a:lnTo>
                    <a:pt x="588365" y="80403"/>
                  </a:lnTo>
                  <a:lnTo>
                    <a:pt x="422046" y="36334"/>
                  </a:lnTo>
                  <a:lnTo>
                    <a:pt x="430491" y="14605"/>
                  </a:lnTo>
                  <a:lnTo>
                    <a:pt x="426529" y="14986"/>
                  </a:lnTo>
                  <a:lnTo>
                    <a:pt x="429094" y="5334"/>
                  </a:lnTo>
                  <a:lnTo>
                    <a:pt x="345655" y="22606"/>
                  </a:lnTo>
                  <a:lnTo>
                    <a:pt x="339305" y="35306"/>
                  </a:lnTo>
                  <a:lnTo>
                    <a:pt x="339305" y="98806"/>
                  </a:lnTo>
                  <a:lnTo>
                    <a:pt x="339305" y="103365"/>
                  </a:lnTo>
                  <a:lnTo>
                    <a:pt x="339305" y="276275"/>
                  </a:lnTo>
                  <a:lnTo>
                    <a:pt x="290677" y="238645"/>
                  </a:lnTo>
                  <a:lnTo>
                    <a:pt x="339305" y="229044"/>
                  </a:lnTo>
                  <a:lnTo>
                    <a:pt x="339305" y="216115"/>
                  </a:lnTo>
                  <a:lnTo>
                    <a:pt x="277368" y="228346"/>
                  </a:lnTo>
                  <a:lnTo>
                    <a:pt x="69964" y="67868"/>
                  </a:lnTo>
                  <a:lnTo>
                    <a:pt x="72136" y="56883"/>
                  </a:lnTo>
                  <a:lnTo>
                    <a:pt x="339305" y="160312"/>
                  </a:lnTo>
                  <a:lnTo>
                    <a:pt x="339305" y="146672"/>
                  </a:lnTo>
                  <a:lnTo>
                    <a:pt x="104305" y="55727"/>
                  </a:lnTo>
                  <a:lnTo>
                    <a:pt x="339305" y="116370"/>
                  </a:lnTo>
                  <a:lnTo>
                    <a:pt x="339305" y="103365"/>
                  </a:lnTo>
                  <a:lnTo>
                    <a:pt x="321652" y="98806"/>
                  </a:lnTo>
                  <a:lnTo>
                    <a:pt x="339305" y="98806"/>
                  </a:lnTo>
                  <a:lnTo>
                    <a:pt x="339305" y="35306"/>
                  </a:lnTo>
                  <a:lnTo>
                    <a:pt x="317639" y="78638"/>
                  </a:lnTo>
                  <a:lnTo>
                    <a:pt x="311746" y="77482"/>
                  </a:lnTo>
                  <a:lnTo>
                    <a:pt x="311746" y="90398"/>
                  </a:lnTo>
                  <a:lnTo>
                    <a:pt x="309156" y="95592"/>
                  </a:lnTo>
                  <a:lnTo>
                    <a:pt x="215036" y="71310"/>
                  </a:lnTo>
                  <a:lnTo>
                    <a:pt x="311746" y="90398"/>
                  </a:lnTo>
                  <a:lnTo>
                    <a:pt x="311746" y="77482"/>
                  </a:lnTo>
                  <a:lnTo>
                    <a:pt x="79425" y="31610"/>
                  </a:lnTo>
                  <a:lnTo>
                    <a:pt x="86042" y="14605"/>
                  </a:lnTo>
                  <a:lnTo>
                    <a:pt x="81864" y="14998"/>
                  </a:lnTo>
                  <a:lnTo>
                    <a:pt x="84531" y="4699"/>
                  </a:lnTo>
                  <a:lnTo>
                    <a:pt x="82334" y="5181"/>
                  </a:lnTo>
                  <a:lnTo>
                    <a:pt x="83362" y="0"/>
                  </a:lnTo>
                  <a:lnTo>
                    <a:pt x="1231" y="22606"/>
                  </a:lnTo>
                  <a:lnTo>
                    <a:pt x="38163" y="99441"/>
                  </a:lnTo>
                  <a:lnTo>
                    <a:pt x="53301" y="79857"/>
                  </a:lnTo>
                  <a:lnTo>
                    <a:pt x="58534" y="85598"/>
                  </a:lnTo>
                  <a:lnTo>
                    <a:pt x="61671" y="77495"/>
                  </a:lnTo>
                  <a:lnTo>
                    <a:pt x="260756" y="231622"/>
                  </a:lnTo>
                  <a:lnTo>
                    <a:pt x="0" y="283083"/>
                  </a:lnTo>
                  <a:lnTo>
                    <a:pt x="2463" y="295529"/>
                  </a:lnTo>
                  <a:lnTo>
                    <a:pt x="274066" y="241922"/>
                  </a:lnTo>
                  <a:lnTo>
                    <a:pt x="341845" y="294386"/>
                  </a:lnTo>
                  <a:lnTo>
                    <a:pt x="345668" y="289369"/>
                  </a:lnTo>
                  <a:lnTo>
                    <a:pt x="347306" y="295402"/>
                  </a:lnTo>
                  <a:lnTo>
                    <a:pt x="347916" y="295249"/>
                  </a:lnTo>
                  <a:lnTo>
                    <a:pt x="348272" y="295148"/>
                  </a:lnTo>
                  <a:lnTo>
                    <a:pt x="549719" y="241769"/>
                  </a:lnTo>
                  <a:lnTo>
                    <a:pt x="687920" y="295275"/>
                  </a:lnTo>
                  <a:lnTo>
                    <a:pt x="690143" y="289471"/>
                  </a:lnTo>
                  <a:lnTo>
                    <a:pt x="692492" y="295148"/>
                  </a:lnTo>
                  <a:lnTo>
                    <a:pt x="825106" y="241731"/>
                  </a:lnTo>
                  <a:lnTo>
                    <a:pt x="1031798" y="295071"/>
                  </a:lnTo>
                  <a:lnTo>
                    <a:pt x="1032344" y="295275"/>
                  </a:lnTo>
                  <a:lnTo>
                    <a:pt x="1033106" y="295402"/>
                  </a:lnTo>
                  <a:lnTo>
                    <a:pt x="1034643" y="289483"/>
                  </a:lnTo>
                  <a:lnTo>
                    <a:pt x="1038567" y="294132"/>
                  </a:lnTo>
                  <a:lnTo>
                    <a:pt x="1096670" y="245338"/>
                  </a:lnTo>
                  <a:lnTo>
                    <a:pt x="1350987" y="295529"/>
                  </a:lnTo>
                  <a:lnTo>
                    <a:pt x="1352194" y="289306"/>
                  </a:lnTo>
                  <a:lnTo>
                    <a:pt x="1357845" y="289306"/>
                  </a:lnTo>
                  <a:lnTo>
                    <a:pt x="1357845" y="98806"/>
                  </a:lnTo>
                  <a:lnTo>
                    <a:pt x="1389595" y="98806"/>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grpSp>
      <p:sp>
        <p:nvSpPr>
          <p:cNvPr id="35" name="Google Shape;296;p55">
            <a:extLst>
              <a:ext uri="{FF2B5EF4-FFF2-40B4-BE49-F238E27FC236}">
                <a16:creationId xmlns:a16="http://schemas.microsoft.com/office/drawing/2014/main" id="{10B7D4A6-B6DB-4662-84FE-4307A161185F}"/>
              </a:ext>
            </a:extLst>
          </p:cNvPr>
          <p:cNvSpPr txBox="1"/>
          <p:nvPr/>
        </p:nvSpPr>
        <p:spPr>
          <a:xfrm>
            <a:off x="2990660" y="2201467"/>
            <a:ext cx="1131200" cy="361702"/>
          </a:xfrm>
          <a:prstGeom prst="rect">
            <a:avLst/>
          </a:prstGeom>
          <a:noFill/>
          <a:ln>
            <a:noFill/>
          </a:ln>
        </p:spPr>
        <p:txBody>
          <a:bodyPr spcFirstLastPara="1" wrap="square" lIns="0" tIns="12700" rIns="0" bIns="0" anchor="t" anchorCtr="0">
            <a:spAutoFit/>
          </a:bodyPr>
          <a:lstStyle/>
          <a:p>
            <a:pPr marL="16933"/>
            <a:r>
              <a:rPr lang="en" sz="2267" b="1">
                <a:latin typeface="Calibri"/>
                <a:ea typeface="Calibri"/>
                <a:cs typeface="Calibri"/>
                <a:sym typeface="Calibri"/>
              </a:rPr>
              <a:t>Encoders</a:t>
            </a:r>
            <a:endParaRPr sz="2267">
              <a:latin typeface="Calibri"/>
              <a:ea typeface="Calibri"/>
              <a:cs typeface="Calibri"/>
              <a:sym typeface="Calibri"/>
            </a:endParaRPr>
          </a:p>
        </p:txBody>
      </p:sp>
      <p:sp>
        <p:nvSpPr>
          <p:cNvPr id="36" name="Google Shape;297;p55">
            <a:extLst>
              <a:ext uri="{FF2B5EF4-FFF2-40B4-BE49-F238E27FC236}">
                <a16:creationId xmlns:a16="http://schemas.microsoft.com/office/drawing/2014/main" id="{A3BE45AB-7608-4A69-8D6C-7A9C064AEBA1}"/>
              </a:ext>
            </a:extLst>
          </p:cNvPr>
          <p:cNvSpPr txBox="1"/>
          <p:nvPr/>
        </p:nvSpPr>
        <p:spPr>
          <a:xfrm>
            <a:off x="4575238" y="1914041"/>
            <a:ext cx="66076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Gets bidirectional context – can condition on future!</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Question is, how do we pre-train them?</a:t>
            </a:r>
            <a:endParaRPr sz="2267"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0" y="53675"/>
            <a:ext cx="12192000" cy="752127"/>
          </a:xfrm>
          <a:prstGeom prst="rect">
            <a:avLst/>
          </a:prstGeom>
          <a:noFill/>
          <a:ln>
            <a:noFill/>
          </a:ln>
        </p:spPr>
        <p:txBody>
          <a:bodyPr spcFirstLastPara="1" wrap="square" lIns="0" tIns="13333" rIns="0" bIns="0" anchor="t" anchorCtr="0">
            <a:spAutoFit/>
          </a:bodyPr>
          <a:lstStyle/>
          <a:p>
            <a:pPr marL="16933"/>
            <a:r>
              <a:rPr lang="en" sz="4800" dirty="0"/>
              <a:t>Pre-training for three types of architectures</a:t>
            </a:r>
            <a:endParaRPr sz="4800" dirty="0"/>
          </a:p>
        </p:txBody>
      </p:sp>
      <p:sp>
        <p:nvSpPr>
          <p:cNvPr id="281" name="Google Shape;281;p55"/>
          <p:cNvSpPr txBox="1"/>
          <p:nvPr/>
        </p:nvSpPr>
        <p:spPr>
          <a:xfrm>
            <a:off x="485037" y="1156463"/>
            <a:ext cx="9618800" cy="362341"/>
          </a:xfrm>
          <a:prstGeom prst="rect">
            <a:avLst/>
          </a:prstGeom>
          <a:noFill/>
          <a:ln>
            <a:noFill/>
          </a:ln>
        </p:spPr>
        <p:txBody>
          <a:bodyPr spcFirstLastPara="1" wrap="square" lIns="0" tIns="13333" rIns="0" bIns="0" anchor="t" anchorCtr="0">
            <a:spAutoFit/>
          </a:bodyPr>
          <a:lstStyle/>
          <a:p>
            <a:pPr marL="16933"/>
            <a:r>
              <a:rPr lang="en" sz="2267" dirty="0">
                <a:latin typeface="Calibri"/>
                <a:ea typeface="Calibri"/>
                <a:cs typeface="Calibri"/>
                <a:sym typeface="Calibri"/>
              </a:rPr>
              <a:t>The neural architecture influences the type of pretraining, and natural use cases.</a:t>
            </a:r>
            <a:endParaRPr sz="2267" dirty="0">
              <a:latin typeface="Calibri"/>
              <a:ea typeface="Calibri"/>
              <a:cs typeface="Calibri"/>
              <a:sym typeface="Calibri"/>
            </a:endParaRPr>
          </a:p>
        </p:txBody>
      </p:sp>
      <p:sp>
        <p:nvSpPr>
          <p:cNvPr id="282" name="Google Shape;282;p55"/>
          <p:cNvSpPr/>
          <p:nvPr/>
        </p:nvSpPr>
        <p:spPr>
          <a:xfrm>
            <a:off x="1002601" y="3385401"/>
            <a:ext cx="1552000" cy="103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4" name="Google Shape;294;p55"/>
          <p:cNvSpPr txBox="1"/>
          <p:nvPr/>
        </p:nvSpPr>
        <p:spPr>
          <a:xfrm>
            <a:off x="2970657" y="3716123"/>
            <a:ext cx="1163600" cy="362341"/>
          </a:xfrm>
          <a:prstGeom prst="rect">
            <a:avLst/>
          </a:prstGeom>
          <a:noFill/>
          <a:ln>
            <a:noFill/>
          </a:ln>
        </p:spPr>
        <p:txBody>
          <a:bodyPr spcFirstLastPara="1" wrap="square" lIns="0" tIns="13333" rIns="0" bIns="0" anchor="t" anchorCtr="0">
            <a:spAutoFit/>
          </a:bodyPr>
          <a:lstStyle/>
          <a:p>
            <a:pPr marL="16933"/>
            <a:r>
              <a:rPr lang="en" sz="2267" b="1">
                <a:latin typeface="Calibri"/>
                <a:ea typeface="Calibri"/>
                <a:cs typeface="Calibri"/>
                <a:sym typeface="Calibri"/>
              </a:rPr>
              <a:t>Decoders</a:t>
            </a:r>
            <a:endParaRPr sz="2267">
              <a:latin typeface="Calibri"/>
              <a:ea typeface="Calibri"/>
              <a:cs typeface="Calibri"/>
              <a:sym typeface="Calibri"/>
            </a:endParaRPr>
          </a:p>
        </p:txBody>
      </p:sp>
      <p:sp>
        <p:nvSpPr>
          <p:cNvPr id="295" name="Google Shape;295;p55"/>
          <p:cNvSpPr txBox="1"/>
          <p:nvPr/>
        </p:nvSpPr>
        <p:spPr>
          <a:xfrm>
            <a:off x="4555363" y="3429000"/>
            <a:ext cx="6903600" cy="1194127"/>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Language models! </a:t>
            </a:r>
            <a:r>
              <a:rPr lang="en-US" sz="2267" dirty="0">
                <a:solidFill>
                  <a:schemeClr val="dk1"/>
                </a:solidFill>
                <a:latin typeface="Calibri"/>
                <a:ea typeface="Calibri"/>
                <a:cs typeface="Calibri"/>
                <a:sym typeface="Calibri"/>
              </a:rPr>
              <a:t>Impose a probability distribution on the language. </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Nice to generate from; can’t condition on future words</a:t>
            </a:r>
            <a:endParaRPr sz="2267" dirty="0">
              <a:solidFill>
                <a:schemeClr val="dk1"/>
              </a:solidFill>
              <a:latin typeface="Calibri"/>
              <a:ea typeface="Calibri"/>
              <a:cs typeface="Calibri"/>
              <a:sym typeface="Calibri"/>
            </a:endParaRPr>
          </a:p>
        </p:txBody>
      </p:sp>
      <p:sp>
        <p:nvSpPr>
          <p:cNvPr id="298" name="Google Shape;298;p55"/>
          <p:cNvSpPr/>
          <p:nvPr/>
        </p:nvSpPr>
        <p:spPr>
          <a:xfrm>
            <a:off x="877824" y="4876609"/>
            <a:ext cx="1890000" cy="160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9" name="Google Shape;299;p55"/>
          <p:cNvSpPr txBox="1"/>
          <p:nvPr/>
        </p:nvSpPr>
        <p:spPr>
          <a:xfrm>
            <a:off x="2970657" y="5234433"/>
            <a:ext cx="1163600" cy="850105"/>
          </a:xfrm>
          <a:prstGeom prst="rect">
            <a:avLst/>
          </a:prstGeom>
          <a:noFill/>
          <a:ln>
            <a:noFill/>
          </a:ln>
        </p:spPr>
        <p:txBody>
          <a:bodyPr spcFirstLastPara="1" wrap="square" lIns="0" tIns="12700" rIns="0" bIns="0" anchor="t" anchorCtr="0">
            <a:spAutoFit/>
          </a:bodyPr>
          <a:lstStyle/>
          <a:p>
            <a:pPr marL="16933">
              <a:lnSpc>
                <a:spcPct val="120000"/>
              </a:lnSpc>
            </a:pPr>
            <a:r>
              <a:rPr lang="en" sz="2267" b="1">
                <a:latin typeface="Calibri"/>
                <a:ea typeface="Calibri"/>
                <a:cs typeface="Calibri"/>
                <a:sym typeface="Calibri"/>
              </a:rPr>
              <a:t>Encoder-  Decoders</a:t>
            </a:r>
            <a:endParaRPr sz="2267">
              <a:latin typeface="Calibri"/>
              <a:ea typeface="Calibri"/>
              <a:cs typeface="Calibri"/>
              <a:sym typeface="Calibri"/>
            </a:endParaRPr>
          </a:p>
        </p:txBody>
      </p:sp>
      <p:sp>
        <p:nvSpPr>
          <p:cNvPr id="300" name="Google Shape;300;p55"/>
          <p:cNvSpPr txBox="1"/>
          <p:nvPr/>
        </p:nvSpPr>
        <p:spPr>
          <a:xfrm>
            <a:off x="4555363" y="5206949"/>
            <a:ext cx="49808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Good parts of decoders and encoders?</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What’s the best way to pretrain them?</a:t>
            </a:r>
            <a:endParaRPr sz="2267" dirty="0">
              <a:solidFill>
                <a:schemeClr val="dk1"/>
              </a:solidFill>
              <a:latin typeface="Calibri"/>
              <a:ea typeface="Calibri"/>
              <a:cs typeface="Calibri"/>
              <a:sym typeface="Calibri"/>
            </a:endParaRPr>
          </a:p>
        </p:txBody>
      </p:sp>
      <p:grpSp>
        <p:nvGrpSpPr>
          <p:cNvPr id="24" name="Google Shape;283;p55">
            <a:extLst>
              <a:ext uri="{FF2B5EF4-FFF2-40B4-BE49-F238E27FC236}">
                <a16:creationId xmlns:a16="http://schemas.microsoft.com/office/drawing/2014/main" id="{DAE36160-45E5-4F9D-8F83-B46B11A9207F}"/>
              </a:ext>
            </a:extLst>
          </p:cNvPr>
          <p:cNvGrpSpPr/>
          <p:nvPr/>
        </p:nvGrpSpPr>
        <p:grpSpPr>
          <a:xfrm>
            <a:off x="1002601" y="1866948"/>
            <a:ext cx="1542669" cy="1028700"/>
            <a:chOff x="1007364" y="3287267"/>
            <a:chExt cx="1542669" cy="1028700"/>
          </a:xfrm>
        </p:grpSpPr>
        <p:sp>
          <p:nvSpPr>
            <p:cNvPr id="25" name="Google Shape;284;p55">
              <a:extLst>
                <a:ext uri="{FF2B5EF4-FFF2-40B4-BE49-F238E27FC236}">
                  <a16:creationId xmlns:a16="http://schemas.microsoft.com/office/drawing/2014/main" id="{383C3433-1B69-4CA9-BAD5-41F436F799EF}"/>
                </a:ext>
              </a:extLst>
            </p:cNvPr>
            <p:cNvSpPr/>
            <p:nvPr/>
          </p:nvSpPr>
          <p:spPr>
            <a:xfrm>
              <a:off x="1007364" y="3287267"/>
              <a:ext cx="192405" cy="1028700"/>
            </a:xfrm>
            <a:custGeom>
              <a:avLst/>
              <a:gdLst/>
              <a:ahLst/>
              <a:cxnLst/>
              <a:rect l="l" t="t" r="r" b="b"/>
              <a:pathLst>
                <a:path w="192405" h="1028700" extrusionOk="0">
                  <a:moveTo>
                    <a:pt x="192024" y="679704"/>
                  </a:moveTo>
                  <a:lnTo>
                    <a:pt x="189509" y="667258"/>
                  </a:lnTo>
                  <a:lnTo>
                    <a:pt x="182651" y="657085"/>
                  </a:lnTo>
                  <a:lnTo>
                    <a:pt x="172478" y="650227"/>
                  </a:lnTo>
                  <a:lnTo>
                    <a:pt x="160020" y="647700"/>
                  </a:lnTo>
                  <a:lnTo>
                    <a:pt x="32004" y="647700"/>
                  </a:lnTo>
                  <a:lnTo>
                    <a:pt x="19545" y="650227"/>
                  </a:lnTo>
                  <a:lnTo>
                    <a:pt x="9372" y="657085"/>
                  </a:lnTo>
                  <a:lnTo>
                    <a:pt x="2501" y="667258"/>
                  </a:lnTo>
                  <a:lnTo>
                    <a:pt x="0" y="679704"/>
                  </a:lnTo>
                  <a:lnTo>
                    <a:pt x="0" y="996696"/>
                  </a:lnTo>
                  <a:lnTo>
                    <a:pt x="2501" y="1009154"/>
                  </a:lnTo>
                  <a:lnTo>
                    <a:pt x="9372" y="1019327"/>
                  </a:lnTo>
                  <a:lnTo>
                    <a:pt x="19545" y="1026185"/>
                  </a:lnTo>
                  <a:lnTo>
                    <a:pt x="32004" y="1028700"/>
                  </a:lnTo>
                  <a:lnTo>
                    <a:pt x="160020" y="1028700"/>
                  </a:lnTo>
                  <a:lnTo>
                    <a:pt x="172478" y="1026185"/>
                  </a:lnTo>
                  <a:lnTo>
                    <a:pt x="182651" y="1019327"/>
                  </a:lnTo>
                  <a:lnTo>
                    <a:pt x="189509" y="1009154"/>
                  </a:lnTo>
                  <a:lnTo>
                    <a:pt x="192024" y="996696"/>
                  </a:lnTo>
                  <a:lnTo>
                    <a:pt x="192024" y="679704"/>
                  </a:lnTo>
                  <a:close/>
                </a:path>
                <a:path w="192405" h="1028700" extrusionOk="0">
                  <a:moveTo>
                    <a:pt x="192024" y="32004"/>
                  </a:moveTo>
                  <a:lnTo>
                    <a:pt x="189509" y="19558"/>
                  </a:lnTo>
                  <a:lnTo>
                    <a:pt x="182651" y="9385"/>
                  </a:lnTo>
                  <a:lnTo>
                    <a:pt x="172478" y="2527"/>
                  </a:lnTo>
                  <a:lnTo>
                    <a:pt x="160020" y="0"/>
                  </a:lnTo>
                  <a:lnTo>
                    <a:pt x="32004" y="0"/>
                  </a:lnTo>
                  <a:lnTo>
                    <a:pt x="19545" y="2527"/>
                  </a:lnTo>
                  <a:lnTo>
                    <a:pt x="9372" y="9385"/>
                  </a:lnTo>
                  <a:lnTo>
                    <a:pt x="2501" y="19558"/>
                  </a:lnTo>
                  <a:lnTo>
                    <a:pt x="0" y="32004"/>
                  </a:lnTo>
                  <a:lnTo>
                    <a:pt x="0" y="348996"/>
                  </a:lnTo>
                  <a:lnTo>
                    <a:pt x="2501" y="361454"/>
                  </a:lnTo>
                  <a:lnTo>
                    <a:pt x="9372" y="371627"/>
                  </a:lnTo>
                  <a:lnTo>
                    <a:pt x="19545" y="378485"/>
                  </a:lnTo>
                  <a:lnTo>
                    <a:pt x="32004" y="381000"/>
                  </a:lnTo>
                  <a:lnTo>
                    <a:pt x="160020" y="381000"/>
                  </a:lnTo>
                  <a:lnTo>
                    <a:pt x="172478" y="378485"/>
                  </a:lnTo>
                  <a:lnTo>
                    <a:pt x="182651" y="371627"/>
                  </a:lnTo>
                  <a:lnTo>
                    <a:pt x="189509"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6" name="Google Shape;285;p55">
              <a:extLst>
                <a:ext uri="{FF2B5EF4-FFF2-40B4-BE49-F238E27FC236}">
                  <a16:creationId xmlns:a16="http://schemas.microsoft.com/office/drawing/2014/main" id="{62082EC3-CF44-4797-982E-CBCB73679454}"/>
                </a:ext>
              </a:extLst>
            </p:cNvPr>
            <p:cNvSpPr/>
            <p:nvPr/>
          </p:nvSpPr>
          <p:spPr>
            <a:xfrm>
              <a:off x="1065275" y="3668267"/>
              <a:ext cx="76200" cy="266700"/>
            </a:xfrm>
            <a:custGeom>
              <a:avLst/>
              <a:gdLst/>
              <a:ahLst/>
              <a:cxnLst/>
              <a:rect l="l" t="t" r="r" b="b"/>
              <a:pathLst>
                <a:path w="76200" h="266700" extrusionOk="0">
                  <a:moveTo>
                    <a:pt x="44450" y="63499"/>
                  </a:moveTo>
                  <a:lnTo>
                    <a:pt x="31750" y="63499"/>
                  </a:lnTo>
                  <a:lnTo>
                    <a:pt x="31750" y="266699"/>
                  </a:lnTo>
                  <a:lnTo>
                    <a:pt x="44450" y="266699"/>
                  </a:lnTo>
                  <a:lnTo>
                    <a:pt x="44450" y="63499"/>
                  </a:lnTo>
                  <a:close/>
                </a:path>
                <a:path w="76200" h="266700" extrusionOk="0">
                  <a:moveTo>
                    <a:pt x="38100" y="0"/>
                  </a:moveTo>
                  <a:lnTo>
                    <a:pt x="0" y="76199"/>
                  </a:lnTo>
                  <a:lnTo>
                    <a:pt x="31750" y="76199"/>
                  </a:lnTo>
                  <a:lnTo>
                    <a:pt x="31750" y="63499"/>
                  </a:lnTo>
                  <a:lnTo>
                    <a:pt x="69850" y="63499"/>
                  </a:lnTo>
                  <a:lnTo>
                    <a:pt x="38100" y="0"/>
                  </a:lnTo>
                  <a:close/>
                </a:path>
                <a:path w="76200" h="266700" extrusionOk="0">
                  <a:moveTo>
                    <a:pt x="69850" y="63499"/>
                  </a:moveTo>
                  <a:lnTo>
                    <a:pt x="44450" y="63499"/>
                  </a:lnTo>
                  <a:lnTo>
                    <a:pt x="44450" y="76199"/>
                  </a:lnTo>
                  <a:lnTo>
                    <a:pt x="76200" y="76199"/>
                  </a:lnTo>
                  <a:lnTo>
                    <a:pt x="69850" y="63499"/>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7" name="Google Shape;286;p55">
              <a:extLst>
                <a:ext uri="{FF2B5EF4-FFF2-40B4-BE49-F238E27FC236}">
                  <a16:creationId xmlns:a16="http://schemas.microsoft.com/office/drawing/2014/main" id="{6380F324-CB40-4249-9A28-60FEBA70F18C}"/>
                </a:ext>
              </a:extLst>
            </p:cNvPr>
            <p:cNvSpPr/>
            <p:nvPr/>
          </p:nvSpPr>
          <p:spPr>
            <a:xfrm>
              <a:off x="135178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8" name="Google Shape;287;p55">
              <a:extLst>
                <a:ext uri="{FF2B5EF4-FFF2-40B4-BE49-F238E27FC236}">
                  <a16:creationId xmlns:a16="http://schemas.microsoft.com/office/drawing/2014/main" id="{9E8EB15B-4C44-4B80-A048-AC39B288B785}"/>
                </a:ext>
              </a:extLst>
            </p:cNvPr>
            <p:cNvSpPr/>
            <p:nvPr/>
          </p:nvSpPr>
          <p:spPr>
            <a:xfrm>
              <a:off x="1099489" y="3668267"/>
              <a:ext cx="348615" cy="271779"/>
            </a:xfrm>
            <a:custGeom>
              <a:avLst/>
              <a:gdLst/>
              <a:ahLst/>
              <a:cxnLst/>
              <a:rect l="l" t="t" r="r" b="b"/>
              <a:pathLst>
                <a:path w="348615" h="271779" extrusionOk="0">
                  <a:moveTo>
                    <a:pt x="284261" y="41702"/>
                  </a:moveTo>
                  <a:lnTo>
                    <a:pt x="0" y="261619"/>
                  </a:lnTo>
                  <a:lnTo>
                    <a:pt x="7772" y="271779"/>
                  </a:lnTo>
                  <a:lnTo>
                    <a:pt x="292027" y="51725"/>
                  </a:lnTo>
                  <a:lnTo>
                    <a:pt x="284261" y="41702"/>
                  </a:lnTo>
                  <a:close/>
                </a:path>
                <a:path w="348615" h="271779" extrusionOk="0">
                  <a:moveTo>
                    <a:pt x="332127" y="33908"/>
                  </a:moveTo>
                  <a:lnTo>
                    <a:pt x="294335" y="33908"/>
                  </a:lnTo>
                  <a:lnTo>
                    <a:pt x="302082" y="43941"/>
                  </a:lnTo>
                  <a:lnTo>
                    <a:pt x="292027" y="51725"/>
                  </a:lnTo>
                  <a:lnTo>
                    <a:pt x="311480" y="76834"/>
                  </a:lnTo>
                  <a:lnTo>
                    <a:pt x="332127" y="33908"/>
                  </a:lnTo>
                  <a:close/>
                </a:path>
                <a:path w="348615" h="271779" extrusionOk="0">
                  <a:moveTo>
                    <a:pt x="294335" y="33908"/>
                  </a:moveTo>
                  <a:lnTo>
                    <a:pt x="284261" y="41702"/>
                  </a:lnTo>
                  <a:lnTo>
                    <a:pt x="292027" y="51725"/>
                  </a:lnTo>
                  <a:lnTo>
                    <a:pt x="302082" y="43941"/>
                  </a:lnTo>
                  <a:lnTo>
                    <a:pt x="294335" y="33908"/>
                  </a:lnTo>
                  <a:close/>
                </a:path>
                <a:path w="348615" h="271779" extrusionOk="0">
                  <a:moveTo>
                    <a:pt x="348437" y="0"/>
                  </a:moveTo>
                  <a:lnTo>
                    <a:pt x="264744" y="16509"/>
                  </a:lnTo>
                  <a:lnTo>
                    <a:pt x="284261" y="41702"/>
                  </a:lnTo>
                  <a:lnTo>
                    <a:pt x="294335" y="33908"/>
                  </a:lnTo>
                  <a:lnTo>
                    <a:pt x="332127" y="33908"/>
                  </a:lnTo>
                  <a:lnTo>
                    <a:pt x="348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 name="Google Shape;288;p55">
              <a:extLst>
                <a:ext uri="{FF2B5EF4-FFF2-40B4-BE49-F238E27FC236}">
                  <a16:creationId xmlns:a16="http://schemas.microsoft.com/office/drawing/2014/main" id="{6FBBD9D3-7203-49ED-A081-078D93BF0543}"/>
                </a:ext>
              </a:extLst>
            </p:cNvPr>
            <p:cNvSpPr/>
            <p:nvPr/>
          </p:nvSpPr>
          <p:spPr>
            <a:xfrm>
              <a:off x="1696212"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0" name="Google Shape;289;p55">
              <a:extLst>
                <a:ext uri="{FF2B5EF4-FFF2-40B4-BE49-F238E27FC236}">
                  <a16:creationId xmlns:a16="http://schemas.microsoft.com/office/drawing/2014/main" id="{65995FE5-9809-4838-9A07-C417F28A15E0}"/>
                </a:ext>
              </a:extLst>
            </p:cNvPr>
            <p:cNvSpPr/>
            <p:nvPr/>
          </p:nvSpPr>
          <p:spPr>
            <a:xfrm>
              <a:off x="1101077" y="3660266"/>
              <a:ext cx="691514" cy="280670"/>
            </a:xfrm>
            <a:custGeom>
              <a:avLst/>
              <a:gdLst/>
              <a:ahLst/>
              <a:cxnLst/>
              <a:rect l="l" t="t" r="r" b="b"/>
              <a:pathLst>
                <a:path w="691514" h="280670" extrusionOk="0">
                  <a:moveTo>
                    <a:pt x="617933" y="29613"/>
                  </a:moveTo>
                  <a:lnTo>
                    <a:pt x="0" y="268731"/>
                  </a:lnTo>
                  <a:lnTo>
                    <a:pt x="4584" y="280669"/>
                  </a:lnTo>
                  <a:lnTo>
                    <a:pt x="622517" y="41421"/>
                  </a:lnTo>
                  <a:lnTo>
                    <a:pt x="617933" y="29613"/>
                  </a:lnTo>
                  <a:close/>
                </a:path>
                <a:path w="691514" h="280670" extrusionOk="0">
                  <a:moveTo>
                    <a:pt x="675799" y="25018"/>
                  </a:moveTo>
                  <a:lnTo>
                    <a:pt x="629805" y="25018"/>
                  </a:lnTo>
                  <a:lnTo>
                    <a:pt x="634377" y="36829"/>
                  </a:lnTo>
                  <a:lnTo>
                    <a:pt x="622517" y="41421"/>
                  </a:lnTo>
                  <a:lnTo>
                    <a:pt x="633996" y="70992"/>
                  </a:lnTo>
                  <a:lnTo>
                    <a:pt x="675799" y="25018"/>
                  </a:lnTo>
                  <a:close/>
                </a:path>
                <a:path w="691514" h="280670" extrusionOk="0">
                  <a:moveTo>
                    <a:pt x="629805" y="25018"/>
                  </a:moveTo>
                  <a:lnTo>
                    <a:pt x="617933" y="29613"/>
                  </a:lnTo>
                  <a:lnTo>
                    <a:pt x="622517" y="41421"/>
                  </a:lnTo>
                  <a:lnTo>
                    <a:pt x="634377" y="36829"/>
                  </a:lnTo>
                  <a:lnTo>
                    <a:pt x="629805" y="25018"/>
                  </a:lnTo>
                  <a:close/>
                </a:path>
                <a:path w="691514" h="280670" extrusionOk="0">
                  <a:moveTo>
                    <a:pt x="606437" y="0"/>
                  </a:moveTo>
                  <a:lnTo>
                    <a:pt x="617933" y="29613"/>
                  </a:lnTo>
                  <a:lnTo>
                    <a:pt x="629805" y="25018"/>
                  </a:lnTo>
                  <a:lnTo>
                    <a:pt x="675799" y="25018"/>
                  </a:lnTo>
                  <a:lnTo>
                    <a:pt x="691273" y="8000"/>
                  </a:lnTo>
                  <a:lnTo>
                    <a:pt x="606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1" name="Google Shape;290;p55">
              <a:extLst>
                <a:ext uri="{FF2B5EF4-FFF2-40B4-BE49-F238E27FC236}">
                  <a16:creationId xmlns:a16="http://schemas.microsoft.com/office/drawing/2014/main" id="{41D0FE4E-4438-46A0-98AC-C5233DF54387}"/>
                </a:ext>
              </a:extLst>
            </p:cNvPr>
            <p:cNvSpPr/>
            <p:nvPr/>
          </p:nvSpPr>
          <p:spPr>
            <a:xfrm>
              <a:off x="2040636"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2" name="Google Shape;291;p55">
              <a:extLst>
                <a:ext uri="{FF2B5EF4-FFF2-40B4-BE49-F238E27FC236}">
                  <a16:creationId xmlns:a16="http://schemas.microsoft.com/office/drawing/2014/main" id="{FF312F76-996E-4E76-85D0-E147E377144F}"/>
                </a:ext>
              </a:extLst>
            </p:cNvPr>
            <p:cNvSpPr/>
            <p:nvPr/>
          </p:nvSpPr>
          <p:spPr>
            <a:xfrm>
              <a:off x="1445513" y="3660266"/>
              <a:ext cx="691514" cy="280670"/>
            </a:xfrm>
            <a:custGeom>
              <a:avLst/>
              <a:gdLst/>
              <a:ahLst/>
              <a:cxnLst/>
              <a:rect l="l" t="t" r="r" b="b"/>
              <a:pathLst>
                <a:path w="691514" h="280670" extrusionOk="0">
                  <a:moveTo>
                    <a:pt x="617920" y="29613"/>
                  </a:moveTo>
                  <a:lnTo>
                    <a:pt x="0" y="268731"/>
                  </a:lnTo>
                  <a:lnTo>
                    <a:pt x="4572" y="280669"/>
                  </a:lnTo>
                  <a:lnTo>
                    <a:pt x="622504" y="41421"/>
                  </a:lnTo>
                  <a:lnTo>
                    <a:pt x="617920" y="29613"/>
                  </a:lnTo>
                  <a:close/>
                </a:path>
                <a:path w="691514" h="280670" extrusionOk="0">
                  <a:moveTo>
                    <a:pt x="675786" y="25018"/>
                  </a:moveTo>
                  <a:lnTo>
                    <a:pt x="629793" y="25018"/>
                  </a:lnTo>
                  <a:lnTo>
                    <a:pt x="634365" y="36829"/>
                  </a:lnTo>
                  <a:lnTo>
                    <a:pt x="622504" y="41421"/>
                  </a:lnTo>
                  <a:lnTo>
                    <a:pt x="633984" y="70992"/>
                  </a:lnTo>
                  <a:lnTo>
                    <a:pt x="675786" y="25018"/>
                  </a:lnTo>
                  <a:close/>
                </a:path>
                <a:path w="691514" h="280670" extrusionOk="0">
                  <a:moveTo>
                    <a:pt x="629793" y="25018"/>
                  </a:moveTo>
                  <a:lnTo>
                    <a:pt x="617920" y="29613"/>
                  </a:lnTo>
                  <a:lnTo>
                    <a:pt x="622504" y="41421"/>
                  </a:lnTo>
                  <a:lnTo>
                    <a:pt x="634365" y="36829"/>
                  </a:lnTo>
                  <a:lnTo>
                    <a:pt x="629793" y="25018"/>
                  </a:lnTo>
                  <a:close/>
                </a:path>
                <a:path w="691514" h="280670" extrusionOk="0">
                  <a:moveTo>
                    <a:pt x="606425" y="0"/>
                  </a:moveTo>
                  <a:lnTo>
                    <a:pt x="617920" y="29613"/>
                  </a:lnTo>
                  <a:lnTo>
                    <a:pt x="629793" y="25018"/>
                  </a:lnTo>
                  <a:lnTo>
                    <a:pt x="675786" y="25018"/>
                  </a:lnTo>
                  <a:lnTo>
                    <a:pt x="691261" y="8000"/>
                  </a:lnTo>
                  <a:lnTo>
                    <a:pt x="606425"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3" name="Google Shape;292;p55">
              <a:extLst>
                <a:ext uri="{FF2B5EF4-FFF2-40B4-BE49-F238E27FC236}">
                  <a16:creationId xmlns:a16="http://schemas.microsoft.com/office/drawing/2014/main" id="{6C35E8A3-16E5-4E47-9C85-B3F363A219EB}"/>
                </a:ext>
              </a:extLst>
            </p:cNvPr>
            <p:cNvSpPr/>
            <p:nvPr/>
          </p:nvSpPr>
          <p:spPr>
            <a:xfrm>
              <a:off x="235762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4" name="Google Shape;293;p55">
              <a:extLst>
                <a:ext uri="{FF2B5EF4-FFF2-40B4-BE49-F238E27FC236}">
                  <a16:creationId xmlns:a16="http://schemas.microsoft.com/office/drawing/2014/main" id="{DE75070A-BDFC-43FB-891D-0021543B61EE}"/>
                </a:ext>
              </a:extLst>
            </p:cNvPr>
            <p:cNvSpPr/>
            <p:nvPr/>
          </p:nvSpPr>
          <p:spPr>
            <a:xfrm>
              <a:off x="1102144" y="3645661"/>
              <a:ext cx="1390014" cy="295910"/>
            </a:xfrm>
            <a:custGeom>
              <a:avLst/>
              <a:gdLst/>
              <a:ahLst/>
              <a:cxnLst/>
              <a:rect l="l" t="t" r="r" b="b"/>
              <a:pathLst>
                <a:path w="1390014" h="295910" extrusionOk="0">
                  <a:moveTo>
                    <a:pt x="1389595" y="98806"/>
                  </a:moveTo>
                  <a:lnTo>
                    <a:pt x="1383245" y="86106"/>
                  </a:lnTo>
                  <a:lnTo>
                    <a:pt x="1351762" y="23152"/>
                  </a:lnTo>
                  <a:lnTo>
                    <a:pt x="1351864" y="22910"/>
                  </a:lnTo>
                  <a:lnTo>
                    <a:pt x="1352257" y="22606"/>
                  </a:lnTo>
                  <a:lnTo>
                    <a:pt x="1345145" y="20650"/>
                  </a:lnTo>
                  <a:lnTo>
                    <a:pt x="1345145" y="98806"/>
                  </a:lnTo>
                  <a:lnTo>
                    <a:pt x="1345145" y="275310"/>
                  </a:lnTo>
                  <a:lnTo>
                    <a:pt x="1317548" y="252133"/>
                  </a:lnTo>
                  <a:lnTo>
                    <a:pt x="1317548" y="268617"/>
                  </a:lnTo>
                  <a:lnTo>
                    <a:pt x="1255306" y="243535"/>
                  </a:lnTo>
                  <a:lnTo>
                    <a:pt x="1255306" y="257124"/>
                  </a:lnTo>
                  <a:lnTo>
                    <a:pt x="1159865" y="231838"/>
                  </a:lnTo>
                  <a:lnTo>
                    <a:pt x="1159865" y="244894"/>
                  </a:lnTo>
                  <a:lnTo>
                    <a:pt x="1109129" y="234873"/>
                  </a:lnTo>
                  <a:lnTo>
                    <a:pt x="1112227" y="232270"/>
                  </a:lnTo>
                  <a:lnTo>
                    <a:pt x="1159865" y="244894"/>
                  </a:lnTo>
                  <a:lnTo>
                    <a:pt x="1159865" y="231838"/>
                  </a:lnTo>
                  <a:lnTo>
                    <a:pt x="1124051" y="222338"/>
                  </a:lnTo>
                  <a:lnTo>
                    <a:pt x="1138605" y="210121"/>
                  </a:lnTo>
                  <a:lnTo>
                    <a:pt x="1255306" y="257124"/>
                  </a:lnTo>
                  <a:lnTo>
                    <a:pt x="1255306" y="243535"/>
                  </a:lnTo>
                  <a:lnTo>
                    <a:pt x="1149565" y="200914"/>
                  </a:lnTo>
                  <a:lnTo>
                    <a:pt x="1193241" y="164223"/>
                  </a:lnTo>
                  <a:lnTo>
                    <a:pt x="1317548" y="268617"/>
                  </a:lnTo>
                  <a:lnTo>
                    <a:pt x="1317548" y="252133"/>
                  </a:lnTo>
                  <a:lnTo>
                    <a:pt x="1203096" y="155956"/>
                  </a:lnTo>
                  <a:lnTo>
                    <a:pt x="1293164" y="80302"/>
                  </a:lnTo>
                  <a:lnTo>
                    <a:pt x="1295615" y="86360"/>
                  </a:lnTo>
                  <a:lnTo>
                    <a:pt x="1300975" y="80314"/>
                  </a:lnTo>
                  <a:lnTo>
                    <a:pt x="1314551" y="96481"/>
                  </a:lnTo>
                  <a:lnTo>
                    <a:pt x="1313395" y="98806"/>
                  </a:lnTo>
                  <a:lnTo>
                    <a:pt x="1316507" y="98806"/>
                  </a:lnTo>
                  <a:lnTo>
                    <a:pt x="1318221" y="100838"/>
                  </a:lnTo>
                  <a:lnTo>
                    <a:pt x="1319098" y="98806"/>
                  </a:lnTo>
                  <a:lnTo>
                    <a:pt x="1345145" y="98806"/>
                  </a:lnTo>
                  <a:lnTo>
                    <a:pt x="1345145" y="20650"/>
                  </a:lnTo>
                  <a:lnTo>
                    <a:pt x="1284122" y="3873"/>
                  </a:lnTo>
                  <a:lnTo>
                    <a:pt x="1284122" y="71297"/>
                  </a:lnTo>
                  <a:lnTo>
                    <a:pt x="1193241" y="147675"/>
                  </a:lnTo>
                  <a:lnTo>
                    <a:pt x="1183386" y="139395"/>
                  </a:lnTo>
                  <a:lnTo>
                    <a:pt x="1183386" y="155943"/>
                  </a:lnTo>
                  <a:lnTo>
                    <a:pt x="1136256" y="195554"/>
                  </a:lnTo>
                  <a:lnTo>
                    <a:pt x="1125296" y="191147"/>
                  </a:lnTo>
                  <a:lnTo>
                    <a:pt x="1125296" y="204762"/>
                  </a:lnTo>
                  <a:lnTo>
                    <a:pt x="1109091" y="218376"/>
                  </a:lnTo>
                  <a:lnTo>
                    <a:pt x="1097280" y="215252"/>
                  </a:lnTo>
                  <a:lnTo>
                    <a:pt x="1097280" y="228307"/>
                  </a:lnTo>
                  <a:lnTo>
                    <a:pt x="1093216" y="231724"/>
                  </a:lnTo>
                  <a:lnTo>
                    <a:pt x="1080757" y="229273"/>
                  </a:lnTo>
                  <a:lnTo>
                    <a:pt x="1080757" y="242201"/>
                  </a:lnTo>
                  <a:lnTo>
                    <a:pt x="1040853" y="275729"/>
                  </a:lnTo>
                  <a:lnTo>
                    <a:pt x="1040853" y="234315"/>
                  </a:lnTo>
                  <a:lnTo>
                    <a:pt x="1080757" y="242201"/>
                  </a:lnTo>
                  <a:lnTo>
                    <a:pt x="1080757" y="229273"/>
                  </a:lnTo>
                  <a:lnTo>
                    <a:pt x="1040853" y="221399"/>
                  </a:lnTo>
                  <a:lnTo>
                    <a:pt x="1040853" y="213360"/>
                  </a:lnTo>
                  <a:lnTo>
                    <a:pt x="1097280" y="228307"/>
                  </a:lnTo>
                  <a:lnTo>
                    <a:pt x="1097280" y="215252"/>
                  </a:lnTo>
                  <a:lnTo>
                    <a:pt x="1040853" y="200291"/>
                  </a:lnTo>
                  <a:lnTo>
                    <a:pt x="1040853" y="170738"/>
                  </a:lnTo>
                  <a:lnTo>
                    <a:pt x="1125296" y="204762"/>
                  </a:lnTo>
                  <a:lnTo>
                    <a:pt x="1125296" y="191147"/>
                  </a:lnTo>
                  <a:lnTo>
                    <a:pt x="1040853" y="157099"/>
                  </a:lnTo>
                  <a:lnTo>
                    <a:pt x="1040853" y="154825"/>
                  </a:lnTo>
                  <a:lnTo>
                    <a:pt x="1136281" y="116395"/>
                  </a:lnTo>
                  <a:lnTo>
                    <a:pt x="1183386" y="155943"/>
                  </a:lnTo>
                  <a:lnTo>
                    <a:pt x="1183386" y="139395"/>
                  </a:lnTo>
                  <a:lnTo>
                    <a:pt x="1149616" y="111010"/>
                  </a:lnTo>
                  <a:lnTo>
                    <a:pt x="1281480" y="57899"/>
                  </a:lnTo>
                  <a:lnTo>
                    <a:pt x="1284122" y="71297"/>
                  </a:lnTo>
                  <a:lnTo>
                    <a:pt x="1284122" y="3873"/>
                  </a:lnTo>
                  <a:lnTo>
                    <a:pt x="1270088" y="0"/>
                  </a:lnTo>
                  <a:lnTo>
                    <a:pt x="1271231" y="5867"/>
                  </a:lnTo>
                  <a:lnTo>
                    <a:pt x="1268691" y="5334"/>
                  </a:lnTo>
                  <a:lnTo>
                    <a:pt x="1271536" y="16103"/>
                  </a:lnTo>
                  <a:lnTo>
                    <a:pt x="1267167" y="15748"/>
                  </a:lnTo>
                  <a:lnTo>
                    <a:pt x="1273594" y="31711"/>
                  </a:lnTo>
                  <a:lnTo>
                    <a:pt x="1254480" y="35496"/>
                  </a:lnTo>
                  <a:lnTo>
                    <a:pt x="1254480" y="55029"/>
                  </a:lnTo>
                  <a:lnTo>
                    <a:pt x="1138593" y="101739"/>
                  </a:lnTo>
                  <a:lnTo>
                    <a:pt x="1125245" y="90538"/>
                  </a:lnTo>
                  <a:lnTo>
                    <a:pt x="1125245" y="107124"/>
                  </a:lnTo>
                  <a:lnTo>
                    <a:pt x="1040853" y="141135"/>
                  </a:lnTo>
                  <a:lnTo>
                    <a:pt x="1040853" y="111645"/>
                  </a:lnTo>
                  <a:lnTo>
                    <a:pt x="1109103" y="93560"/>
                  </a:lnTo>
                  <a:lnTo>
                    <a:pt x="1125245" y="107124"/>
                  </a:lnTo>
                  <a:lnTo>
                    <a:pt x="1125245" y="90538"/>
                  </a:lnTo>
                  <a:lnTo>
                    <a:pt x="1124115" y="89585"/>
                  </a:lnTo>
                  <a:lnTo>
                    <a:pt x="1254480" y="55029"/>
                  </a:lnTo>
                  <a:lnTo>
                    <a:pt x="1254480" y="35496"/>
                  </a:lnTo>
                  <a:lnTo>
                    <a:pt x="1159027" y="54343"/>
                  </a:lnTo>
                  <a:lnTo>
                    <a:pt x="1159027" y="67246"/>
                  </a:lnTo>
                  <a:lnTo>
                    <a:pt x="1112291" y="79641"/>
                  </a:lnTo>
                  <a:lnTo>
                    <a:pt x="1109243" y="77089"/>
                  </a:lnTo>
                  <a:lnTo>
                    <a:pt x="1159027" y="67246"/>
                  </a:lnTo>
                  <a:lnTo>
                    <a:pt x="1159027" y="54343"/>
                  </a:lnTo>
                  <a:lnTo>
                    <a:pt x="1097267" y="66535"/>
                  </a:lnTo>
                  <a:lnTo>
                    <a:pt x="1097267" y="83629"/>
                  </a:lnTo>
                  <a:lnTo>
                    <a:pt x="1078572" y="88582"/>
                  </a:lnTo>
                  <a:lnTo>
                    <a:pt x="1084033" y="82067"/>
                  </a:lnTo>
                  <a:lnTo>
                    <a:pt x="1093241" y="80251"/>
                  </a:lnTo>
                  <a:lnTo>
                    <a:pt x="1097267" y="83629"/>
                  </a:lnTo>
                  <a:lnTo>
                    <a:pt x="1097267" y="66535"/>
                  </a:lnTo>
                  <a:lnTo>
                    <a:pt x="1097026" y="66573"/>
                  </a:lnTo>
                  <a:lnTo>
                    <a:pt x="1103769" y="58547"/>
                  </a:lnTo>
                  <a:lnTo>
                    <a:pt x="1117307" y="42418"/>
                  </a:lnTo>
                  <a:lnTo>
                    <a:pt x="1034618" y="22644"/>
                  </a:lnTo>
                  <a:lnTo>
                    <a:pt x="1028153" y="22009"/>
                  </a:lnTo>
                  <a:lnTo>
                    <a:pt x="1028153" y="98806"/>
                  </a:lnTo>
                  <a:lnTo>
                    <a:pt x="1028153" y="101942"/>
                  </a:lnTo>
                  <a:lnTo>
                    <a:pt x="1028153" y="276275"/>
                  </a:lnTo>
                  <a:lnTo>
                    <a:pt x="995946" y="251358"/>
                  </a:lnTo>
                  <a:lnTo>
                    <a:pt x="995946" y="267487"/>
                  </a:lnTo>
                  <a:lnTo>
                    <a:pt x="931075" y="242392"/>
                  </a:lnTo>
                  <a:lnTo>
                    <a:pt x="931075" y="256070"/>
                  </a:lnTo>
                  <a:lnTo>
                    <a:pt x="844791" y="233807"/>
                  </a:lnTo>
                  <a:lnTo>
                    <a:pt x="858888" y="228130"/>
                  </a:lnTo>
                  <a:lnTo>
                    <a:pt x="931075" y="256070"/>
                  </a:lnTo>
                  <a:lnTo>
                    <a:pt x="931075" y="242392"/>
                  </a:lnTo>
                  <a:lnTo>
                    <a:pt x="876211" y="221157"/>
                  </a:lnTo>
                  <a:lnTo>
                    <a:pt x="908443" y="208178"/>
                  </a:lnTo>
                  <a:lnTo>
                    <a:pt x="923048" y="211061"/>
                  </a:lnTo>
                  <a:lnTo>
                    <a:pt x="995946" y="267487"/>
                  </a:lnTo>
                  <a:lnTo>
                    <a:pt x="995946" y="251358"/>
                  </a:lnTo>
                  <a:lnTo>
                    <a:pt x="951014" y="216585"/>
                  </a:lnTo>
                  <a:lnTo>
                    <a:pt x="1028153" y="231813"/>
                  </a:lnTo>
                  <a:lnTo>
                    <a:pt x="1028153" y="218884"/>
                  </a:lnTo>
                  <a:lnTo>
                    <a:pt x="929970" y="199504"/>
                  </a:lnTo>
                  <a:lnTo>
                    <a:pt x="953236" y="190131"/>
                  </a:lnTo>
                  <a:lnTo>
                    <a:pt x="1028153" y="209994"/>
                  </a:lnTo>
                  <a:lnTo>
                    <a:pt x="1028153" y="196938"/>
                  </a:lnTo>
                  <a:lnTo>
                    <a:pt x="972781" y="182257"/>
                  </a:lnTo>
                  <a:lnTo>
                    <a:pt x="1021105" y="162788"/>
                  </a:lnTo>
                  <a:lnTo>
                    <a:pt x="1028153" y="165620"/>
                  </a:lnTo>
                  <a:lnTo>
                    <a:pt x="1028153" y="146253"/>
                  </a:lnTo>
                  <a:lnTo>
                    <a:pt x="1021054" y="149123"/>
                  </a:lnTo>
                  <a:lnTo>
                    <a:pt x="1004112" y="142303"/>
                  </a:lnTo>
                  <a:lnTo>
                    <a:pt x="1004112" y="155943"/>
                  </a:lnTo>
                  <a:lnTo>
                    <a:pt x="952296" y="176834"/>
                  </a:lnTo>
                  <a:lnTo>
                    <a:pt x="932751" y="171665"/>
                  </a:lnTo>
                  <a:lnTo>
                    <a:pt x="932751" y="184708"/>
                  </a:lnTo>
                  <a:lnTo>
                    <a:pt x="917676" y="190779"/>
                  </a:lnTo>
                  <a:lnTo>
                    <a:pt x="900658" y="177634"/>
                  </a:lnTo>
                  <a:lnTo>
                    <a:pt x="900658" y="193725"/>
                  </a:lnTo>
                  <a:lnTo>
                    <a:pt x="885659" y="190766"/>
                  </a:lnTo>
                  <a:lnTo>
                    <a:pt x="885659" y="203682"/>
                  </a:lnTo>
                  <a:lnTo>
                    <a:pt x="858901" y="214464"/>
                  </a:lnTo>
                  <a:lnTo>
                    <a:pt x="841603" y="207772"/>
                  </a:lnTo>
                  <a:lnTo>
                    <a:pt x="841603" y="221437"/>
                  </a:lnTo>
                  <a:lnTo>
                    <a:pt x="824128" y="228473"/>
                  </a:lnTo>
                  <a:lnTo>
                    <a:pt x="804443" y="223393"/>
                  </a:lnTo>
                  <a:lnTo>
                    <a:pt x="804443" y="236397"/>
                  </a:lnTo>
                  <a:lnTo>
                    <a:pt x="730326" y="266268"/>
                  </a:lnTo>
                  <a:lnTo>
                    <a:pt x="777786" y="229527"/>
                  </a:lnTo>
                  <a:lnTo>
                    <a:pt x="804443" y="236397"/>
                  </a:lnTo>
                  <a:lnTo>
                    <a:pt x="804443" y="223393"/>
                  </a:lnTo>
                  <a:lnTo>
                    <a:pt x="790397" y="219760"/>
                  </a:lnTo>
                  <a:lnTo>
                    <a:pt x="806030" y="207657"/>
                  </a:lnTo>
                  <a:lnTo>
                    <a:pt x="841603" y="221437"/>
                  </a:lnTo>
                  <a:lnTo>
                    <a:pt x="841603" y="207772"/>
                  </a:lnTo>
                  <a:lnTo>
                    <a:pt x="817791" y="198551"/>
                  </a:lnTo>
                  <a:lnTo>
                    <a:pt x="826300" y="191973"/>
                  </a:lnTo>
                  <a:lnTo>
                    <a:pt x="885659" y="203682"/>
                  </a:lnTo>
                  <a:lnTo>
                    <a:pt x="885659" y="190766"/>
                  </a:lnTo>
                  <a:lnTo>
                    <a:pt x="839609" y="181673"/>
                  </a:lnTo>
                  <a:lnTo>
                    <a:pt x="860437" y="165544"/>
                  </a:lnTo>
                  <a:lnTo>
                    <a:pt x="866254" y="167081"/>
                  </a:lnTo>
                  <a:lnTo>
                    <a:pt x="900658" y="193725"/>
                  </a:lnTo>
                  <a:lnTo>
                    <a:pt x="900658" y="177634"/>
                  </a:lnTo>
                  <a:lnTo>
                    <a:pt x="897864" y="175463"/>
                  </a:lnTo>
                  <a:lnTo>
                    <a:pt x="932751" y="184708"/>
                  </a:lnTo>
                  <a:lnTo>
                    <a:pt x="932751" y="171665"/>
                  </a:lnTo>
                  <a:lnTo>
                    <a:pt x="873569" y="155968"/>
                  </a:lnTo>
                  <a:lnTo>
                    <a:pt x="952360" y="135102"/>
                  </a:lnTo>
                  <a:lnTo>
                    <a:pt x="1004112" y="155943"/>
                  </a:lnTo>
                  <a:lnTo>
                    <a:pt x="1004112" y="142303"/>
                  </a:lnTo>
                  <a:lnTo>
                    <a:pt x="972820" y="129679"/>
                  </a:lnTo>
                  <a:lnTo>
                    <a:pt x="1028153" y="115011"/>
                  </a:lnTo>
                  <a:lnTo>
                    <a:pt x="1028153" y="101942"/>
                  </a:lnTo>
                  <a:lnTo>
                    <a:pt x="953249" y="121793"/>
                  </a:lnTo>
                  <a:lnTo>
                    <a:pt x="932789" y="113550"/>
                  </a:lnTo>
                  <a:lnTo>
                    <a:pt x="932789" y="127215"/>
                  </a:lnTo>
                  <a:lnTo>
                    <a:pt x="898055" y="136410"/>
                  </a:lnTo>
                  <a:lnTo>
                    <a:pt x="917752" y="121158"/>
                  </a:lnTo>
                  <a:lnTo>
                    <a:pt x="932789" y="127215"/>
                  </a:lnTo>
                  <a:lnTo>
                    <a:pt x="932789" y="113550"/>
                  </a:lnTo>
                  <a:lnTo>
                    <a:pt x="930084" y="112458"/>
                  </a:lnTo>
                  <a:lnTo>
                    <a:pt x="997432" y="99148"/>
                  </a:lnTo>
                  <a:lnTo>
                    <a:pt x="997673" y="99441"/>
                  </a:lnTo>
                  <a:lnTo>
                    <a:pt x="997851" y="99072"/>
                  </a:lnTo>
                  <a:lnTo>
                    <a:pt x="999197" y="98806"/>
                  </a:lnTo>
                  <a:lnTo>
                    <a:pt x="1028153" y="98806"/>
                  </a:lnTo>
                  <a:lnTo>
                    <a:pt x="1028153" y="22009"/>
                  </a:lnTo>
                  <a:lnTo>
                    <a:pt x="988745" y="18288"/>
                  </a:lnTo>
                  <a:lnTo>
                    <a:pt x="988745" y="87934"/>
                  </a:lnTo>
                  <a:lnTo>
                    <a:pt x="951026" y="95389"/>
                  </a:lnTo>
                  <a:lnTo>
                    <a:pt x="974178" y="77457"/>
                  </a:lnTo>
                  <a:lnTo>
                    <a:pt x="977353" y="85598"/>
                  </a:lnTo>
                  <a:lnTo>
                    <a:pt x="982522" y="79908"/>
                  </a:lnTo>
                  <a:lnTo>
                    <a:pt x="988745" y="87934"/>
                  </a:lnTo>
                  <a:lnTo>
                    <a:pt x="988745" y="18288"/>
                  </a:lnTo>
                  <a:lnTo>
                    <a:pt x="969391" y="16459"/>
                  </a:lnTo>
                  <a:lnTo>
                    <a:pt x="969391" y="65125"/>
                  </a:lnTo>
                  <a:lnTo>
                    <a:pt x="923163" y="100888"/>
                  </a:lnTo>
                  <a:lnTo>
                    <a:pt x="908558" y="103784"/>
                  </a:lnTo>
                  <a:lnTo>
                    <a:pt x="900722" y="100634"/>
                  </a:lnTo>
                  <a:lnTo>
                    <a:pt x="900722" y="118249"/>
                  </a:lnTo>
                  <a:lnTo>
                    <a:pt x="866406" y="144792"/>
                  </a:lnTo>
                  <a:lnTo>
                    <a:pt x="860323" y="146405"/>
                  </a:lnTo>
                  <a:lnTo>
                    <a:pt x="840714" y="131241"/>
                  </a:lnTo>
                  <a:lnTo>
                    <a:pt x="840714" y="164668"/>
                  </a:lnTo>
                  <a:lnTo>
                    <a:pt x="822985" y="178384"/>
                  </a:lnTo>
                  <a:lnTo>
                    <a:pt x="809663" y="175755"/>
                  </a:lnTo>
                  <a:lnTo>
                    <a:pt x="809663" y="188683"/>
                  </a:lnTo>
                  <a:lnTo>
                    <a:pt x="803871" y="193167"/>
                  </a:lnTo>
                  <a:lnTo>
                    <a:pt x="792099" y="188620"/>
                  </a:lnTo>
                  <a:lnTo>
                    <a:pt x="792099" y="202272"/>
                  </a:lnTo>
                  <a:lnTo>
                    <a:pt x="774712" y="215722"/>
                  </a:lnTo>
                  <a:lnTo>
                    <a:pt x="762101" y="212471"/>
                  </a:lnTo>
                  <a:lnTo>
                    <a:pt x="762101" y="225475"/>
                  </a:lnTo>
                  <a:lnTo>
                    <a:pt x="696429" y="276275"/>
                  </a:lnTo>
                  <a:lnTo>
                    <a:pt x="696429" y="208534"/>
                  </a:lnTo>
                  <a:lnTo>
                    <a:pt x="762101" y="225475"/>
                  </a:lnTo>
                  <a:lnTo>
                    <a:pt x="762101" y="212471"/>
                  </a:lnTo>
                  <a:lnTo>
                    <a:pt x="710539" y="199161"/>
                  </a:lnTo>
                  <a:lnTo>
                    <a:pt x="754202" y="187591"/>
                  </a:lnTo>
                  <a:lnTo>
                    <a:pt x="792099" y="202272"/>
                  </a:lnTo>
                  <a:lnTo>
                    <a:pt x="792099" y="188620"/>
                  </a:lnTo>
                  <a:lnTo>
                    <a:pt x="775144" y="182054"/>
                  </a:lnTo>
                  <a:lnTo>
                    <a:pt x="775550" y="181952"/>
                  </a:lnTo>
                  <a:lnTo>
                    <a:pt x="809663" y="188683"/>
                  </a:lnTo>
                  <a:lnTo>
                    <a:pt x="809663" y="175755"/>
                  </a:lnTo>
                  <a:lnTo>
                    <a:pt x="803490" y="174536"/>
                  </a:lnTo>
                  <a:lnTo>
                    <a:pt x="840714" y="164668"/>
                  </a:lnTo>
                  <a:lnTo>
                    <a:pt x="840714" y="131241"/>
                  </a:lnTo>
                  <a:lnTo>
                    <a:pt x="840625" y="147243"/>
                  </a:lnTo>
                  <a:lnTo>
                    <a:pt x="824280" y="142913"/>
                  </a:lnTo>
                  <a:lnTo>
                    <a:pt x="824280" y="155968"/>
                  </a:lnTo>
                  <a:lnTo>
                    <a:pt x="775233" y="168960"/>
                  </a:lnTo>
                  <a:lnTo>
                    <a:pt x="734148" y="160858"/>
                  </a:lnTo>
                  <a:lnTo>
                    <a:pt x="734148" y="179832"/>
                  </a:lnTo>
                  <a:lnTo>
                    <a:pt x="696429" y="189826"/>
                  </a:lnTo>
                  <a:lnTo>
                    <a:pt x="696429" y="166331"/>
                  </a:lnTo>
                  <a:lnTo>
                    <a:pt x="702208" y="167474"/>
                  </a:lnTo>
                  <a:lnTo>
                    <a:pt x="734148" y="179832"/>
                  </a:lnTo>
                  <a:lnTo>
                    <a:pt x="734148" y="160858"/>
                  </a:lnTo>
                  <a:lnTo>
                    <a:pt x="709523" y="155994"/>
                  </a:lnTo>
                  <a:lnTo>
                    <a:pt x="775373" y="143002"/>
                  </a:lnTo>
                  <a:lnTo>
                    <a:pt x="824280" y="155968"/>
                  </a:lnTo>
                  <a:lnTo>
                    <a:pt x="824280" y="142913"/>
                  </a:lnTo>
                  <a:lnTo>
                    <a:pt x="803592" y="137426"/>
                  </a:lnTo>
                  <a:lnTo>
                    <a:pt x="823010" y="133591"/>
                  </a:lnTo>
                  <a:lnTo>
                    <a:pt x="840625" y="147243"/>
                  </a:lnTo>
                  <a:lnTo>
                    <a:pt x="840625" y="131165"/>
                  </a:lnTo>
                  <a:lnTo>
                    <a:pt x="839546" y="130327"/>
                  </a:lnTo>
                  <a:lnTo>
                    <a:pt x="900722" y="118249"/>
                  </a:lnTo>
                  <a:lnTo>
                    <a:pt x="900722" y="100634"/>
                  </a:lnTo>
                  <a:lnTo>
                    <a:pt x="885774" y="94615"/>
                  </a:lnTo>
                  <a:lnTo>
                    <a:pt x="885774" y="108280"/>
                  </a:lnTo>
                  <a:lnTo>
                    <a:pt x="826223" y="120027"/>
                  </a:lnTo>
                  <a:lnTo>
                    <a:pt x="817689" y="113411"/>
                  </a:lnTo>
                  <a:lnTo>
                    <a:pt x="858913" y="97459"/>
                  </a:lnTo>
                  <a:lnTo>
                    <a:pt x="885774" y="108280"/>
                  </a:lnTo>
                  <a:lnTo>
                    <a:pt x="885774" y="94615"/>
                  </a:lnTo>
                  <a:lnTo>
                    <a:pt x="876223" y="90754"/>
                  </a:lnTo>
                  <a:lnTo>
                    <a:pt x="964450" y="56591"/>
                  </a:lnTo>
                  <a:lnTo>
                    <a:pt x="967714" y="60807"/>
                  </a:lnTo>
                  <a:lnTo>
                    <a:pt x="969391" y="65125"/>
                  </a:lnTo>
                  <a:lnTo>
                    <a:pt x="969391" y="16459"/>
                  </a:lnTo>
                  <a:lnTo>
                    <a:pt x="949794" y="14605"/>
                  </a:lnTo>
                  <a:lnTo>
                    <a:pt x="958710" y="37592"/>
                  </a:lnTo>
                  <a:lnTo>
                    <a:pt x="950937" y="39116"/>
                  </a:lnTo>
                  <a:lnTo>
                    <a:pt x="956360" y="46139"/>
                  </a:lnTo>
                  <a:lnTo>
                    <a:pt x="859015" y="83820"/>
                  </a:lnTo>
                  <a:lnTo>
                    <a:pt x="841692" y="76847"/>
                  </a:lnTo>
                  <a:lnTo>
                    <a:pt x="841692" y="90512"/>
                  </a:lnTo>
                  <a:lnTo>
                    <a:pt x="809701" y="102895"/>
                  </a:lnTo>
                  <a:lnTo>
                    <a:pt x="809701" y="123291"/>
                  </a:lnTo>
                  <a:lnTo>
                    <a:pt x="775601" y="130009"/>
                  </a:lnTo>
                  <a:lnTo>
                    <a:pt x="775131" y="129895"/>
                  </a:lnTo>
                  <a:lnTo>
                    <a:pt x="803859" y="118770"/>
                  </a:lnTo>
                  <a:lnTo>
                    <a:pt x="809701" y="123291"/>
                  </a:lnTo>
                  <a:lnTo>
                    <a:pt x="809701" y="102895"/>
                  </a:lnTo>
                  <a:lnTo>
                    <a:pt x="805954" y="104343"/>
                  </a:lnTo>
                  <a:lnTo>
                    <a:pt x="792137" y="93649"/>
                  </a:lnTo>
                  <a:lnTo>
                    <a:pt x="792137" y="109689"/>
                  </a:lnTo>
                  <a:lnTo>
                    <a:pt x="754240" y="124358"/>
                  </a:lnTo>
                  <a:lnTo>
                    <a:pt x="734225" y="119062"/>
                  </a:lnTo>
                  <a:lnTo>
                    <a:pt x="734225" y="132092"/>
                  </a:lnTo>
                  <a:lnTo>
                    <a:pt x="702119" y="144513"/>
                  </a:lnTo>
                  <a:lnTo>
                    <a:pt x="696429" y="145643"/>
                  </a:lnTo>
                  <a:lnTo>
                    <a:pt x="696429" y="122085"/>
                  </a:lnTo>
                  <a:lnTo>
                    <a:pt x="734225" y="132092"/>
                  </a:lnTo>
                  <a:lnTo>
                    <a:pt x="734225" y="119062"/>
                  </a:lnTo>
                  <a:lnTo>
                    <a:pt x="696429" y="109029"/>
                  </a:lnTo>
                  <a:lnTo>
                    <a:pt x="696429" y="98806"/>
                  </a:lnTo>
                  <a:lnTo>
                    <a:pt x="726719" y="98806"/>
                  </a:lnTo>
                  <a:lnTo>
                    <a:pt x="727036" y="99441"/>
                  </a:lnTo>
                  <a:lnTo>
                    <a:pt x="727519" y="98806"/>
                  </a:lnTo>
                  <a:lnTo>
                    <a:pt x="728179" y="98806"/>
                  </a:lnTo>
                  <a:lnTo>
                    <a:pt x="727913" y="98298"/>
                  </a:lnTo>
                  <a:lnTo>
                    <a:pt x="741489" y="80733"/>
                  </a:lnTo>
                  <a:lnTo>
                    <a:pt x="746467" y="86360"/>
                  </a:lnTo>
                  <a:lnTo>
                    <a:pt x="750176" y="77203"/>
                  </a:lnTo>
                  <a:lnTo>
                    <a:pt x="792137" y="109689"/>
                  </a:lnTo>
                  <a:lnTo>
                    <a:pt x="792137" y="93649"/>
                  </a:lnTo>
                  <a:lnTo>
                    <a:pt x="755116" y="64985"/>
                  </a:lnTo>
                  <a:lnTo>
                    <a:pt x="756716" y="61010"/>
                  </a:lnTo>
                  <a:lnTo>
                    <a:pt x="759498" y="57416"/>
                  </a:lnTo>
                  <a:lnTo>
                    <a:pt x="841692" y="90512"/>
                  </a:lnTo>
                  <a:lnTo>
                    <a:pt x="841692" y="76847"/>
                  </a:lnTo>
                  <a:lnTo>
                    <a:pt x="767575" y="46964"/>
                  </a:lnTo>
                  <a:lnTo>
                    <a:pt x="773645" y="39116"/>
                  </a:lnTo>
                  <a:lnTo>
                    <a:pt x="766165" y="37642"/>
                  </a:lnTo>
                  <a:lnTo>
                    <a:pt x="775042" y="15748"/>
                  </a:lnTo>
                  <a:lnTo>
                    <a:pt x="690206" y="22606"/>
                  </a:lnTo>
                  <a:lnTo>
                    <a:pt x="690079" y="22606"/>
                  </a:lnTo>
                  <a:lnTo>
                    <a:pt x="683729" y="23901"/>
                  </a:lnTo>
                  <a:lnTo>
                    <a:pt x="683729" y="98806"/>
                  </a:lnTo>
                  <a:lnTo>
                    <a:pt x="683729" y="276275"/>
                  </a:lnTo>
                  <a:lnTo>
                    <a:pt x="651522" y="251358"/>
                  </a:lnTo>
                  <a:lnTo>
                    <a:pt x="651522" y="267500"/>
                  </a:lnTo>
                  <a:lnTo>
                    <a:pt x="570699" y="236220"/>
                  </a:lnTo>
                  <a:lnTo>
                    <a:pt x="600824" y="228244"/>
                  </a:lnTo>
                  <a:lnTo>
                    <a:pt x="651522" y="267500"/>
                  </a:lnTo>
                  <a:lnTo>
                    <a:pt x="651522" y="251358"/>
                  </a:lnTo>
                  <a:lnTo>
                    <a:pt x="616343" y="224129"/>
                  </a:lnTo>
                  <a:lnTo>
                    <a:pt x="683729" y="206260"/>
                  </a:lnTo>
                  <a:lnTo>
                    <a:pt x="683729" y="192239"/>
                  </a:lnTo>
                  <a:lnTo>
                    <a:pt x="660679" y="186309"/>
                  </a:lnTo>
                  <a:lnTo>
                    <a:pt x="660679" y="199301"/>
                  </a:lnTo>
                  <a:lnTo>
                    <a:pt x="603758" y="214388"/>
                  </a:lnTo>
                  <a:lnTo>
                    <a:pt x="588251" y="202387"/>
                  </a:lnTo>
                  <a:lnTo>
                    <a:pt x="588251" y="218503"/>
                  </a:lnTo>
                  <a:lnTo>
                    <a:pt x="550659" y="228460"/>
                  </a:lnTo>
                  <a:lnTo>
                    <a:pt x="535597" y="222631"/>
                  </a:lnTo>
                  <a:lnTo>
                    <a:pt x="574255" y="207670"/>
                  </a:lnTo>
                  <a:lnTo>
                    <a:pt x="588251" y="218503"/>
                  </a:lnTo>
                  <a:lnTo>
                    <a:pt x="588251" y="202387"/>
                  </a:lnTo>
                  <a:lnTo>
                    <a:pt x="621792" y="189268"/>
                  </a:lnTo>
                  <a:lnTo>
                    <a:pt x="660679" y="199301"/>
                  </a:lnTo>
                  <a:lnTo>
                    <a:pt x="660679" y="186309"/>
                  </a:lnTo>
                  <a:lnTo>
                    <a:pt x="641959" y="181470"/>
                  </a:lnTo>
                  <a:lnTo>
                    <a:pt x="683729" y="165290"/>
                  </a:lnTo>
                  <a:lnTo>
                    <a:pt x="683729" y="146672"/>
                  </a:lnTo>
                  <a:lnTo>
                    <a:pt x="644042" y="131330"/>
                  </a:lnTo>
                  <a:lnTo>
                    <a:pt x="644042" y="155994"/>
                  </a:lnTo>
                  <a:lnTo>
                    <a:pt x="633945" y="157988"/>
                  </a:lnTo>
                  <a:lnTo>
                    <a:pt x="633945" y="170903"/>
                  </a:lnTo>
                  <a:lnTo>
                    <a:pt x="620788" y="175996"/>
                  </a:lnTo>
                  <a:lnTo>
                    <a:pt x="615315" y="174586"/>
                  </a:lnTo>
                  <a:lnTo>
                    <a:pt x="633945" y="170903"/>
                  </a:lnTo>
                  <a:lnTo>
                    <a:pt x="633945" y="157988"/>
                  </a:lnTo>
                  <a:lnTo>
                    <a:pt x="600621" y="164566"/>
                  </a:lnTo>
                  <a:lnTo>
                    <a:pt x="600621" y="183807"/>
                  </a:lnTo>
                  <a:lnTo>
                    <a:pt x="576364" y="193192"/>
                  </a:lnTo>
                  <a:lnTo>
                    <a:pt x="565124" y="184492"/>
                  </a:lnTo>
                  <a:lnTo>
                    <a:pt x="586752" y="180225"/>
                  </a:lnTo>
                  <a:lnTo>
                    <a:pt x="600621" y="183807"/>
                  </a:lnTo>
                  <a:lnTo>
                    <a:pt x="600621" y="164566"/>
                  </a:lnTo>
                  <a:lnTo>
                    <a:pt x="586930" y="167259"/>
                  </a:lnTo>
                  <a:lnTo>
                    <a:pt x="562495" y="160959"/>
                  </a:lnTo>
                  <a:lnTo>
                    <a:pt x="562495" y="198564"/>
                  </a:lnTo>
                  <a:lnTo>
                    <a:pt x="529678" y="211264"/>
                  </a:lnTo>
                  <a:lnTo>
                    <a:pt x="529678" y="234010"/>
                  </a:lnTo>
                  <a:lnTo>
                    <a:pt x="455244" y="253733"/>
                  </a:lnTo>
                  <a:lnTo>
                    <a:pt x="517931" y="229476"/>
                  </a:lnTo>
                  <a:lnTo>
                    <a:pt x="529678" y="234010"/>
                  </a:lnTo>
                  <a:lnTo>
                    <a:pt x="529678" y="211264"/>
                  </a:lnTo>
                  <a:lnTo>
                    <a:pt x="517931" y="215798"/>
                  </a:lnTo>
                  <a:lnTo>
                    <a:pt x="500265" y="208965"/>
                  </a:lnTo>
                  <a:lnTo>
                    <a:pt x="500265" y="222631"/>
                  </a:lnTo>
                  <a:lnTo>
                    <a:pt x="384327" y="267487"/>
                  </a:lnTo>
                  <a:lnTo>
                    <a:pt x="461594" y="207657"/>
                  </a:lnTo>
                  <a:lnTo>
                    <a:pt x="500265" y="222631"/>
                  </a:lnTo>
                  <a:lnTo>
                    <a:pt x="500265" y="208965"/>
                  </a:lnTo>
                  <a:lnTo>
                    <a:pt x="480301" y="201231"/>
                  </a:lnTo>
                  <a:lnTo>
                    <a:pt x="548551" y="187769"/>
                  </a:lnTo>
                  <a:lnTo>
                    <a:pt x="562495" y="198564"/>
                  </a:lnTo>
                  <a:lnTo>
                    <a:pt x="562495" y="160959"/>
                  </a:lnTo>
                  <a:lnTo>
                    <a:pt x="558368" y="159905"/>
                  </a:lnTo>
                  <a:lnTo>
                    <a:pt x="558368" y="172897"/>
                  </a:lnTo>
                  <a:lnTo>
                    <a:pt x="551802" y="174193"/>
                  </a:lnTo>
                  <a:lnTo>
                    <a:pt x="545998" y="169710"/>
                  </a:lnTo>
                  <a:lnTo>
                    <a:pt x="558368" y="172897"/>
                  </a:lnTo>
                  <a:lnTo>
                    <a:pt x="558368" y="159905"/>
                  </a:lnTo>
                  <a:lnTo>
                    <a:pt x="535241" y="153936"/>
                  </a:lnTo>
                  <a:lnTo>
                    <a:pt x="535241" y="177457"/>
                  </a:lnTo>
                  <a:lnTo>
                    <a:pt x="488772" y="186626"/>
                  </a:lnTo>
                  <a:lnTo>
                    <a:pt x="517931" y="164058"/>
                  </a:lnTo>
                  <a:lnTo>
                    <a:pt x="535241" y="177457"/>
                  </a:lnTo>
                  <a:lnTo>
                    <a:pt x="535241" y="153936"/>
                  </a:lnTo>
                  <a:lnTo>
                    <a:pt x="532053" y="153111"/>
                  </a:lnTo>
                  <a:lnTo>
                    <a:pt x="551840" y="137795"/>
                  </a:lnTo>
                  <a:lnTo>
                    <a:pt x="644042" y="155994"/>
                  </a:lnTo>
                  <a:lnTo>
                    <a:pt x="644042" y="131330"/>
                  </a:lnTo>
                  <a:lnTo>
                    <a:pt x="634060" y="127457"/>
                  </a:lnTo>
                  <a:lnTo>
                    <a:pt x="634060" y="141097"/>
                  </a:lnTo>
                  <a:lnTo>
                    <a:pt x="565150" y="127495"/>
                  </a:lnTo>
                  <a:lnTo>
                    <a:pt x="576414" y="118770"/>
                  </a:lnTo>
                  <a:lnTo>
                    <a:pt x="634060" y="141097"/>
                  </a:lnTo>
                  <a:lnTo>
                    <a:pt x="634060" y="127457"/>
                  </a:lnTo>
                  <a:lnTo>
                    <a:pt x="588137" y="109689"/>
                  </a:lnTo>
                  <a:lnTo>
                    <a:pt x="603821" y="97536"/>
                  </a:lnTo>
                  <a:lnTo>
                    <a:pt x="683729" y="118719"/>
                  </a:lnTo>
                  <a:lnTo>
                    <a:pt x="683729" y="105664"/>
                  </a:lnTo>
                  <a:lnTo>
                    <a:pt x="657847" y="98806"/>
                  </a:lnTo>
                  <a:lnTo>
                    <a:pt x="683729" y="98806"/>
                  </a:lnTo>
                  <a:lnTo>
                    <a:pt x="683729" y="23901"/>
                  </a:lnTo>
                  <a:lnTo>
                    <a:pt x="651433" y="30264"/>
                  </a:lnTo>
                  <a:lnTo>
                    <a:pt x="651433" y="97116"/>
                  </a:lnTo>
                  <a:lnTo>
                    <a:pt x="616381" y="87820"/>
                  </a:lnTo>
                  <a:lnTo>
                    <a:pt x="633793" y="74333"/>
                  </a:lnTo>
                  <a:lnTo>
                    <a:pt x="651433" y="97116"/>
                  </a:lnTo>
                  <a:lnTo>
                    <a:pt x="651433" y="30264"/>
                  </a:lnTo>
                  <a:lnTo>
                    <a:pt x="606513" y="39116"/>
                  </a:lnTo>
                  <a:lnTo>
                    <a:pt x="626021" y="64312"/>
                  </a:lnTo>
                  <a:lnTo>
                    <a:pt x="600925" y="83731"/>
                  </a:lnTo>
                  <a:lnTo>
                    <a:pt x="588365" y="80403"/>
                  </a:lnTo>
                  <a:lnTo>
                    <a:pt x="588365" y="93446"/>
                  </a:lnTo>
                  <a:lnTo>
                    <a:pt x="574294" y="104330"/>
                  </a:lnTo>
                  <a:lnTo>
                    <a:pt x="562559" y="99796"/>
                  </a:lnTo>
                  <a:lnTo>
                    <a:pt x="562559" y="113398"/>
                  </a:lnTo>
                  <a:lnTo>
                    <a:pt x="548576" y="124218"/>
                  </a:lnTo>
                  <a:lnTo>
                    <a:pt x="535266" y="121602"/>
                  </a:lnTo>
                  <a:lnTo>
                    <a:pt x="535266" y="134518"/>
                  </a:lnTo>
                  <a:lnTo>
                    <a:pt x="517893" y="147955"/>
                  </a:lnTo>
                  <a:lnTo>
                    <a:pt x="503821" y="137071"/>
                  </a:lnTo>
                  <a:lnTo>
                    <a:pt x="503821" y="158826"/>
                  </a:lnTo>
                  <a:lnTo>
                    <a:pt x="460756" y="192151"/>
                  </a:lnTo>
                  <a:lnTo>
                    <a:pt x="458165" y="192671"/>
                  </a:lnTo>
                  <a:lnTo>
                    <a:pt x="438315" y="185000"/>
                  </a:lnTo>
                  <a:lnTo>
                    <a:pt x="438315" y="209511"/>
                  </a:lnTo>
                  <a:lnTo>
                    <a:pt x="352005" y="276275"/>
                  </a:lnTo>
                  <a:lnTo>
                    <a:pt x="352005" y="226542"/>
                  </a:lnTo>
                  <a:lnTo>
                    <a:pt x="438315" y="209511"/>
                  </a:lnTo>
                  <a:lnTo>
                    <a:pt x="438315" y="185000"/>
                  </a:lnTo>
                  <a:lnTo>
                    <a:pt x="434797" y="183629"/>
                  </a:lnTo>
                  <a:lnTo>
                    <a:pt x="434797" y="197281"/>
                  </a:lnTo>
                  <a:lnTo>
                    <a:pt x="352005" y="213614"/>
                  </a:lnTo>
                  <a:lnTo>
                    <a:pt x="352005" y="165227"/>
                  </a:lnTo>
                  <a:lnTo>
                    <a:pt x="434797" y="197281"/>
                  </a:lnTo>
                  <a:lnTo>
                    <a:pt x="434797" y="183629"/>
                  </a:lnTo>
                  <a:lnTo>
                    <a:pt x="352005" y="151587"/>
                  </a:lnTo>
                  <a:lnTo>
                    <a:pt x="352005" y="119646"/>
                  </a:lnTo>
                  <a:lnTo>
                    <a:pt x="503821" y="158826"/>
                  </a:lnTo>
                  <a:lnTo>
                    <a:pt x="503821" y="137071"/>
                  </a:lnTo>
                  <a:lnTo>
                    <a:pt x="489635" y="126098"/>
                  </a:lnTo>
                  <a:lnTo>
                    <a:pt x="489635" y="142163"/>
                  </a:lnTo>
                  <a:lnTo>
                    <a:pt x="352005" y="106641"/>
                  </a:lnTo>
                  <a:lnTo>
                    <a:pt x="352005" y="98806"/>
                  </a:lnTo>
                  <a:lnTo>
                    <a:pt x="354368" y="98806"/>
                  </a:lnTo>
                  <a:lnTo>
                    <a:pt x="460756" y="119811"/>
                  </a:lnTo>
                  <a:lnTo>
                    <a:pt x="489635" y="142163"/>
                  </a:lnTo>
                  <a:lnTo>
                    <a:pt x="489635" y="126098"/>
                  </a:lnTo>
                  <a:lnTo>
                    <a:pt x="488619" y="125310"/>
                  </a:lnTo>
                  <a:lnTo>
                    <a:pt x="535266" y="134518"/>
                  </a:lnTo>
                  <a:lnTo>
                    <a:pt x="535266" y="121602"/>
                  </a:lnTo>
                  <a:lnTo>
                    <a:pt x="466204" y="107962"/>
                  </a:lnTo>
                  <a:lnTo>
                    <a:pt x="438353" y="86410"/>
                  </a:lnTo>
                  <a:lnTo>
                    <a:pt x="438353" y="102463"/>
                  </a:lnTo>
                  <a:lnTo>
                    <a:pt x="387959" y="92519"/>
                  </a:lnTo>
                  <a:lnTo>
                    <a:pt x="397725" y="79883"/>
                  </a:lnTo>
                  <a:lnTo>
                    <a:pt x="402932" y="85598"/>
                  </a:lnTo>
                  <a:lnTo>
                    <a:pt x="406082" y="77457"/>
                  </a:lnTo>
                  <a:lnTo>
                    <a:pt x="438353" y="102463"/>
                  </a:lnTo>
                  <a:lnTo>
                    <a:pt x="438353" y="86410"/>
                  </a:lnTo>
                  <a:lnTo>
                    <a:pt x="412813" y="66636"/>
                  </a:lnTo>
                  <a:lnTo>
                    <a:pt x="415353" y="57048"/>
                  </a:lnTo>
                  <a:lnTo>
                    <a:pt x="415734" y="56553"/>
                  </a:lnTo>
                  <a:lnTo>
                    <a:pt x="562559" y="113398"/>
                  </a:lnTo>
                  <a:lnTo>
                    <a:pt x="562559" y="99796"/>
                  </a:lnTo>
                  <a:lnTo>
                    <a:pt x="454406" y="57937"/>
                  </a:lnTo>
                  <a:lnTo>
                    <a:pt x="588365" y="93446"/>
                  </a:lnTo>
                  <a:lnTo>
                    <a:pt x="588365" y="80403"/>
                  </a:lnTo>
                  <a:lnTo>
                    <a:pt x="422046" y="36334"/>
                  </a:lnTo>
                  <a:lnTo>
                    <a:pt x="430491" y="14605"/>
                  </a:lnTo>
                  <a:lnTo>
                    <a:pt x="426529" y="14986"/>
                  </a:lnTo>
                  <a:lnTo>
                    <a:pt x="429094" y="5334"/>
                  </a:lnTo>
                  <a:lnTo>
                    <a:pt x="345655" y="22606"/>
                  </a:lnTo>
                  <a:lnTo>
                    <a:pt x="339305" y="35306"/>
                  </a:lnTo>
                  <a:lnTo>
                    <a:pt x="339305" y="98806"/>
                  </a:lnTo>
                  <a:lnTo>
                    <a:pt x="339305" y="103365"/>
                  </a:lnTo>
                  <a:lnTo>
                    <a:pt x="339305" y="276275"/>
                  </a:lnTo>
                  <a:lnTo>
                    <a:pt x="290677" y="238645"/>
                  </a:lnTo>
                  <a:lnTo>
                    <a:pt x="339305" y="229044"/>
                  </a:lnTo>
                  <a:lnTo>
                    <a:pt x="339305" y="216115"/>
                  </a:lnTo>
                  <a:lnTo>
                    <a:pt x="277368" y="228346"/>
                  </a:lnTo>
                  <a:lnTo>
                    <a:pt x="69964" y="67868"/>
                  </a:lnTo>
                  <a:lnTo>
                    <a:pt x="72136" y="56883"/>
                  </a:lnTo>
                  <a:lnTo>
                    <a:pt x="339305" y="160312"/>
                  </a:lnTo>
                  <a:lnTo>
                    <a:pt x="339305" y="146672"/>
                  </a:lnTo>
                  <a:lnTo>
                    <a:pt x="104305" y="55727"/>
                  </a:lnTo>
                  <a:lnTo>
                    <a:pt x="339305" y="116370"/>
                  </a:lnTo>
                  <a:lnTo>
                    <a:pt x="339305" y="103365"/>
                  </a:lnTo>
                  <a:lnTo>
                    <a:pt x="321652" y="98806"/>
                  </a:lnTo>
                  <a:lnTo>
                    <a:pt x="339305" y="98806"/>
                  </a:lnTo>
                  <a:lnTo>
                    <a:pt x="339305" y="35306"/>
                  </a:lnTo>
                  <a:lnTo>
                    <a:pt x="317639" y="78638"/>
                  </a:lnTo>
                  <a:lnTo>
                    <a:pt x="311746" y="77482"/>
                  </a:lnTo>
                  <a:lnTo>
                    <a:pt x="311746" y="90398"/>
                  </a:lnTo>
                  <a:lnTo>
                    <a:pt x="309156" y="95592"/>
                  </a:lnTo>
                  <a:lnTo>
                    <a:pt x="215036" y="71310"/>
                  </a:lnTo>
                  <a:lnTo>
                    <a:pt x="311746" y="90398"/>
                  </a:lnTo>
                  <a:lnTo>
                    <a:pt x="311746" y="77482"/>
                  </a:lnTo>
                  <a:lnTo>
                    <a:pt x="79425" y="31610"/>
                  </a:lnTo>
                  <a:lnTo>
                    <a:pt x="86042" y="14605"/>
                  </a:lnTo>
                  <a:lnTo>
                    <a:pt x="81864" y="14998"/>
                  </a:lnTo>
                  <a:lnTo>
                    <a:pt x="84531" y="4699"/>
                  </a:lnTo>
                  <a:lnTo>
                    <a:pt x="82334" y="5181"/>
                  </a:lnTo>
                  <a:lnTo>
                    <a:pt x="83362" y="0"/>
                  </a:lnTo>
                  <a:lnTo>
                    <a:pt x="1231" y="22606"/>
                  </a:lnTo>
                  <a:lnTo>
                    <a:pt x="38163" y="99441"/>
                  </a:lnTo>
                  <a:lnTo>
                    <a:pt x="53301" y="79857"/>
                  </a:lnTo>
                  <a:lnTo>
                    <a:pt x="58534" y="85598"/>
                  </a:lnTo>
                  <a:lnTo>
                    <a:pt x="61671" y="77495"/>
                  </a:lnTo>
                  <a:lnTo>
                    <a:pt x="260756" y="231622"/>
                  </a:lnTo>
                  <a:lnTo>
                    <a:pt x="0" y="283083"/>
                  </a:lnTo>
                  <a:lnTo>
                    <a:pt x="2463" y="295529"/>
                  </a:lnTo>
                  <a:lnTo>
                    <a:pt x="274066" y="241922"/>
                  </a:lnTo>
                  <a:lnTo>
                    <a:pt x="341845" y="294386"/>
                  </a:lnTo>
                  <a:lnTo>
                    <a:pt x="345668" y="289369"/>
                  </a:lnTo>
                  <a:lnTo>
                    <a:pt x="347306" y="295402"/>
                  </a:lnTo>
                  <a:lnTo>
                    <a:pt x="347916" y="295249"/>
                  </a:lnTo>
                  <a:lnTo>
                    <a:pt x="348272" y="295148"/>
                  </a:lnTo>
                  <a:lnTo>
                    <a:pt x="549719" y="241769"/>
                  </a:lnTo>
                  <a:lnTo>
                    <a:pt x="687920" y="295275"/>
                  </a:lnTo>
                  <a:lnTo>
                    <a:pt x="690143" y="289471"/>
                  </a:lnTo>
                  <a:lnTo>
                    <a:pt x="692492" y="295148"/>
                  </a:lnTo>
                  <a:lnTo>
                    <a:pt x="825106" y="241731"/>
                  </a:lnTo>
                  <a:lnTo>
                    <a:pt x="1031798" y="295071"/>
                  </a:lnTo>
                  <a:lnTo>
                    <a:pt x="1032344" y="295275"/>
                  </a:lnTo>
                  <a:lnTo>
                    <a:pt x="1033106" y="295402"/>
                  </a:lnTo>
                  <a:lnTo>
                    <a:pt x="1034643" y="289483"/>
                  </a:lnTo>
                  <a:lnTo>
                    <a:pt x="1038567" y="294132"/>
                  </a:lnTo>
                  <a:lnTo>
                    <a:pt x="1096670" y="245338"/>
                  </a:lnTo>
                  <a:lnTo>
                    <a:pt x="1350987" y="295529"/>
                  </a:lnTo>
                  <a:lnTo>
                    <a:pt x="1352194" y="289306"/>
                  </a:lnTo>
                  <a:lnTo>
                    <a:pt x="1357845" y="289306"/>
                  </a:lnTo>
                  <a:lnTo>
                    <a:pt x="1357845" y="98806"/>
                  </a:lnTo>
                  <a:lnTo>
                    <a:pt x="1389595" y="98806"/>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grpSp>
      <p:sp>
        <p:nvSpPr>
          <p:cNvPr id="35" name="Google Shape;296;p55">
            <a:extLst>
              <a:ext uri="{FF2B5EF4-FFF2-40B4-BE49-F238E27FC236}">
                <a16:creationId xmlns:a16="http://schemas.microsoft.com/office/drawing/2014/main" id="{10B7D4A6-B6DB-4662-84FE-4307A161185F}"/>
              </a:ext>
            </a:extLst>
          </p:cNvPr>
          <p:cNvSpPr txBox="1"/>
          <p:nvPr/>
        </p:nvSpPr>
        <p:spPr>
          <a:xfrm>
            <a:off x="2990660" y="2201467"/>
            <a:ext cx="1131200" cy="361702"/>
          </a:xfrm>
          <a:prstGeom prst="rect">
            <a:avLst/>
          </a:prstGeom>
          <a:noFill/>
          <a:ln>
            <a:noFill/>
          </a:ln>
        </p:spPr>
        <p:txBody>
          <a:bodyPr spcFirstLastPara="1" wrap="square" lIns="0" tIns="12700" rIns="0" bIns="0" anchor="t" anchorCtr="0">
            <a:spAutoFit/>
          </a:bodyPr>
          <a:lstStyle/>
          <a:p>
            <a:pPr marL="16933"/>
            <a:r>
              <a:rPr lang="en" sz="2267" b="1">
                <a:latin typeface="Calibri"/>
                <a:ea typeface="Calibri"/>
                <a:cs typeface="Calibri"/>
                <a:sym typeface="Calibri"/>
              </a:rPr>
              <a:t>Encoders</a:t>
            </a:r>
            <a:endParaRPr sz="2267">
              <a:latin typeface="Calibri"/>
              <a:ea typeface="Calibri"/>
              <a:cs typeface="Calibri"/>
              <a:sym typeface="Calibri"/>
            </a:endParaRPr>
          </a:p>
        </p:txBody>
      </p:sp>
      <p:sp>
        <p:nvSpPr>
          <p:cNvPr id="36" name="Google Shape;297;p55">
            <a:extLst>
              <a:ext uri="{FF2B5EF4-FFF2-40B4-BE49-F238E27FC236}">
                <a16:creationId xmlns:a16="http://schemas.microsoft.com/office/drawing/2014/main" id="{A3BE45AB-7608-4A69-8D6C-7A9C064AEBA1}"/>
              </a:ext>
            </a:extLst>
          </p:cNvPr>
          <p:cNvSpPr txBox="1"/>
          <p:nvPr/>
        </p:nvSpPr>
        <p:spPr>
          <a:xfrm>
            <a:off x="4575238" y="1914041"/>
            <a:ext cx="66076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Gets bidirectional context – can condition on future!</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Question is, how do we pre-train them?</a:t>
            </a:r>
            <a:endParaRPr sz="2267"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CB1528-FBA7-491B-B12F-3198A5A1BFAD}"/>
              </a:ext>
            </a:extLst>
          </p:cNvPr>
          <p:cNvSpPr/>
          <p:nvPr/>
        </p:nvSpPr>
        <p:spPr>
          <a:xfrm>
            <a:off x="485037" y="3128211"/>
            <a:ext cx="11171157" cy="3368842"/>
          </a:xfrm>
          <a:prstGeom prst="rect">
            <a:avLst/>
          </a:prstGeom>
          <a:solidFill>
            <a:srgbClr val="FCFCF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78473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1845156"/>
            <a:ext cx="7356277" cy="3167688"/>
          </a:xfrm>
        </p:spPr>
        <p:txBody>
          <a:bodyPr/>
          <a:lstStyle/>
          <a:p>
            <a:r>
              <a:rPr lang="en-US" dirty="0"/>
              <a:t>Recap</a:t>
            </a:r>
            <a:endParaRPr lang="LID4096" dirty="0"/>
          </a:p>
        </p:txBody>
      </p:sp>
    </p:spTree>
    <p:extLst>
      <p:ext uri="{BB962C8B-B14F-4D97-AF65-F5344CB8AC3E}">
        <p14:creationId xmlns:p14="http://schemas.microsoft.com/office/powerpoint/2010/main" val="1865804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a:t>Encoders</a:t>
            </a:r>
            <a:endParaRPr lang="LID4096" dirty="0"/>
          </a:p>
        </p:txBody>
      </p:sp>
    </p:spTree>
    <p:extLst>
      <p:ext uri="{BB962C8B-B14F-4D97-AF65-F5344CB8AC3E}">
        <p14:creationId xmlns:p14="http://schemas.microsoft.com/office/powerpoint/2010/main" val="3849948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BERT</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31</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Encoder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MLM + NSP</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Eldest son in the </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pic>
        <p:nvPicPr>
          <p:cNvPr id="24" name="Picture 4" descr="bert-ner · GitHub Topics · GitHub">
            <a:extLst>
              <a:ext uri="{FF2B5EF4-FFF2-40B4-BE49-F238E27FC236}">
                <a16:creationId xmlns:a16="http://schemas.microsoft.com/office/drawing/2014/main" id="{945EC467-5F07-4BEF-B14C-6DE0EB0292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267050" y="2274113"/>
            <a:ext cx="1719530" cy="17238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Transformers family!</a:t>
            </a:r>
            <a:endParaRPr lang="LID4096" sz="3600" dirty="0">
              <a:solidFill>
                <a:schemeClr val="dk2"/>
              </a:solidFill>
              <a:latin typeface="Encode Sans Semi Condensed"/>
            </a:endParaRPr>
          </a:p>
        </p:txBody>
      </p:sp>
    </p:spTree>
    <p:extLst>
      <p:ext uri="{BB962C8B-B14F-4D97-AF65-F5344CB8AC3E}">
        <p14:creationId xmlns:p14="http://schemas.microsoft.com/office/powerpoint/2010/main" val="364583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 Training – Masked Language Modeling</a:t>
            </a:r>
          </a:p>
        </p:txBody>
      </p:sp>
      <p:pic>
        <p:nvPicPr>
          <p:cNvPr id="91138" name="Picture 2">
            <a:extLst>
              <a:ext uri="{FF2B5EF4-FFF2-40B4-BE49-F238E27FC236}">
                <a16:creationId xmlns:a16="http://schemas.microsoft.com/office/drawing/2014/main" id="{2561C34C-3785-415F-910A-8515CCDF4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691" y="1110062"/>
            <a:ext cx="8615009" cy="566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42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 Training – Next Sentence Prediction</a:t>
            </a:r>
          </a:p>
        </p:txBody>
      </p:sp>
      <p:pic>
        <p:nvPicPr>
          <p:cNvPr id="93186" name="Picture 2">
            <a:extLst>
              <a:ext uri="{FF2B5EF4-FFF2-40B4-BE49-F238E27FC236}">
                <a16:creationId xmlns:a16="http://schemas.microsoft.com/office/drawing/2014/main" id="{C1EFF164-950B-4659-A673-93EA4CC9F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851" y="1175963"/>
            <a:ext cx="8117262" cy="558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96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err="1"/>
              <a:t>RoBERTa</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34</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Encoder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MLM</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Better optimized than</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BERT</a:t>
            </a:r>
            <a:endParaRPr lang="LID4096" sz="3600" dirty="0">
              <a:solidFill>
                <a:schemeClr val="dk2"/>
              </a:solidFill>
              <a:latin typeface="Encode Sans Semi Condensed"/>
            </a:endParaRPr>
          </a:p>
        </p:txBody>
      </p:sp>
      <p:grpSp>
        <p:nvGrpSpPr>
          <p:cNvPr id="7" name="Group 6">
            <a:extLst>
              <a:ext uri="{FF2B5EF4-FFF2-40B4-BE49-F238E27FC236}">
                <a16:creationId xmlns:a16="http://schemas.microsoft.com/office/drawing/2014/main" id="{B218EFA5-5704-4945-9B9D-106E2226D0F6}"/>
              </a:ext>
            </a:extLst>
          </p:cNvPr>
          <p:cNvGrpSpPr/>
          <p:nvPr/>
        </p:nvGrpSpPr>
        <p:grpSpPr>
          <a:xfrm>
            <a:off x="8267050" y="2265929"/>
            <a:ext cx="1719530" cy="1732034"/>
            <a:chOff x="8267050" y="2265929"/>
            <a:chExt cx="1719530" cy="1732034"/>
          </a:xfrm>
        </p:grpSpPr>
        <p:pic>
          <p:nvPicPr>
            <p:cNvPr id="24" name="Picture 4" descr="bert-ner · GitHub Topics · GitHub">
              <a:extLst>
                <a:ext uri="{FF2B5EF4-FFF2-40B4-BE49-F238E27FC236}">
                  <a16:creationId xmlns:a16="http://schemas.microsoft.com/office/drawing/2014/main" id="{945EC467-5F07-4BEF-B14C-6DE0EB0292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t="18036"/>
            <a:stretch/>
          </p:blipFill>
          <p:spPr bwMode="auto">
            <a:xfrm flipH="1">
              <a:off x="8267050" y="2585029"/>
              <a:ext cx="1719530" cy="14129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d wig, hairdo of lady stock vector. Illustration of anonymous - 107273219">
              <a:extLst>
                <a:ext uri="{FF2B5EF4-FFF2-40B4-BE49-F238E27FC236}">
                  <a16:creationId xmlns:a16="http://schemas.microsoft.com/office/drawing/2014/main" id="{FDF7DDD2-4437-46B4-B710-01ED1741DE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1250" l="3500" r="96750">
                          <a14:foregroundMark x1="6875" y1="75875" x2="7750" y2="61500"/>
                          <a14:foregroundMark x1="7750" y1="61500" x2="8250" y2="60250"/>
                          <a14:foregroundMark x1="3500" y1="76250" x2="3625" y2="63625"/>
                          <a14:foregroundMark x1="3625" y1="63625" x2="6125" y2="59875"/>
                          <a14:foregroundMark x1="90875" y1="64250" x2="90000" y2="54375"/>
                          <a14:foregroundMark x1="96750" y1="55000" x2="94750" y2="49875"/>
                          <a14:foregroundMark x1="78750" y1="89000" x2="75375" y2="90000"/>
                          <a14:foregroundMark x1="27625" y1="90625" x2="26750" y2="91250"/>
                        </a14:backgroundRemoval>
                      </a14:imgEffect>
                    </a14:imgLayer>
                  </a14:imgProps>
                </a:ext>
                <a:ext uri="{28A0092B-C50C-407E-A947-70E740481C1C}">
                  <a14:useLocalDpi xmlns:a14="http://schemas.microsoft.com/office/drawing/2010/main" val="0"/>
                </a:ext>
              </a:extLst>
            </a:blip>
            <a:srcRect/>
            <a:stretch>
              <a:fillRect/>
            </a:stretch>
          </p:blipFill>
          <p:spPr bwMode="auto">
            <a:xfrm rot="21438255" flipH="1">
              <a:off x="8344670" y="2265929"/>
              <a:ext cx="1260668" cy="12606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3505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Architecture</a:t>
            </a:r>
          </a:p>
        </p:txBody>
      </p:sp>
      <p:pic>
        <p:nvPicPr>
          <p:cNvPr id="4" name="Picture 4" descr="bert-ner · GitHub Topics · GitHub">
            <a:extLst>
              <a:ext uri="{FF2B5EF4-FFF2-40B4-BE49-F238E27FC236}">
                <a16:creationId xmlns:a16="http://schemas.microsoft.com/office/drawing/2014/main" id="{EFD3893C-2C4D-4A2C-88F1-6D2A7E70FB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397265" y="2512039"/>
            <a:ext cx="1719530" cy="1723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069F1198-33C3-4AF4-9A38-9E36B7C0B951}"/>
              </a:ext>
            </a:extLst>
          </p:cNvPr>
          <p:cNvSpPr txBox="1">
            <a:spLocks/>
          </p:cNvSpPr>
          <p:nvPr/>
        </p:nvSpPr>
        <p:spPr>
          <a:xfrm>
            <a:off x="3816547" y="1298536"/>
            <a:ext cx="4757383" cy="886398"/>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lgn="ctr"/>
            <a:r>
              <a:rPr lang="en-US" sz="3600" dirty="0">
                <a:solidFill>
                  <a:schemeClr val="dk2"/>
                </a:solidFill>
                <a:latin typeface="Encode Sans Semi Condensed"/>
                <a:sym typeface="Encode Sans Semi Condensed"/>
              </a:rPr>
              <a:t>Same architecture!</a:t>
            </a:r>
          </a:p>
        </p:txBody>
      </p:sp>
      <p:grpSp>
        <p:nvGrpSpPr>
          <p:cNvPr id="6" name="Group 5">
            <a:extLst>
              <a:ext uri="{FF2B5EF4-FFF2-40B4-BE49-F238E27FC236}">
                <a16:creationId xmlns:a16="http://schemas.microsoft.com/office/drawing/2014/main" id="{8DF357CD-086B-4863-9FA8-2B9AF68CCAD1}"/>
              </a:ext>
            </a:extLst>
          </p:cNvPr>
          <p:cNvGrpSpPr/>
          <p:nvPr/>
        </p:nvGrpSpPr>
        <p:grpSpPr>
          <a:xfrm>
            <a:off x="7450045" y="2420064"/>
            <a:ext cx="1719530" cy="1732034"/>
            <a:chOff x="8267050" y="2265929"/>
            <a:chExt cx="1719530" cy="1732034"/>
          </a:xfrm>
        </p:grpSpPr>
        <p:pic>
          <p:nvPicPr>
            <p:cNvPr id="7" name="Picture 4" descr="bert-ner · GitHub Topics · GitHub">
              <a:extLst>
                <a:ext uri="{FF2B5EF4-FFF2-40B4-BE49-F238E27FC236}">
                  <a16:creationId xmlns:a16="http://schemas.microsoft.com/office/drawing/2014/main" id="{4C8E4A0B-587D-4ACC-A5BD-65B34FE2ACA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t="18036"/>
            <a:stretch/>
          </p:blipFill>
          <p:spPr bwMode="auto">
            <a:xfrm flipH="1">
              <a:off x="8267050" y="2585029"/>
              <a:ext cx="1719530" cy="1412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d wig, hairdo of lady stock vector. Illustration of anonymous - 107273219">
              <a:extLst>
                <a:ext uri="{FF2B5EF4-FFF2-40B4-BE49-F238E27FC236}">
                  <a16:creationId xmlns:a16="http://schemas.microsoft.com/office/drawing/2014/main" id="{5B1D7796-A8ED-48CB-81B9-603E697F4BB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1250" l="3500" r="96750">
                          <a14:foregroundMark x1="6875" y1="75875" x2="7750" y2="61500"/>
                          <a14:foregroundMark x1="7750" y1="61500" x2="8250" y2="60250"/>
                          <a14:foregroundMark x1="3500" y1="76250" x2="3625" y2="63625"/>
                          <a14:foregroundMark x1="3625" y1="63625" x2="6125" y2="59875"/>
                          <a14:foregroundMark x1="90875" y1="64250" x2="90000" y2="54375"/>
                          <a14:foregroundMark x1="96750" y1="55000" x2="94750" y2="49875"/>
                          <a14:foregroundMark x1="78750" y1="89000" x2="75375" y2="90000"/>
                          <a14:foregroundMark x1="27625" y1="90625" x2="26750" y2="91250"/>
                        </a14:backgroundRemoval>
                      </a14:imgEffect>
                    </a14:imgLayer>
                  </a14:imgProps>
                </a:ext>
                <a:ext uri="{28A0092B-C50C-407E-A947-70E740481C1C}">
                  <a14:useLocalDpi xmlns:a14="http://schemas.microsoft.com/office/drawing/2010/main" val="0"/>
                </a:ext>
              </a:extLst>
            </a:blip>
            <a:srcRect/>
            <a:stretch>
              <a:fillRect/>
            </a:stretch>
          </p:blipFill>
          <p:spPr bwMode="auto">
            <a:xfrm rot="21438255" flipH="1">
              <a:off x="8344670" y="2265929"/>
              <a:ext cx="1260668" cy="1260668"/>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a:extLst>
              <a:ext uri="{FF2B5EF4-FFF2-40B4-BE49-F238E27FC236}">
                <a16:creationId xmlns:a16="http://schemas.microsoft.com/office/drawing/2014/main" id="{EF0CE172-1A44-4720-AE52-7107CEF3A7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261" t="28809" r="63607" b="11500"/>
          <a:stretch/>
        </p:blipFill>
        <p:spPr bwMode="auto">
          <a:xfrm>
            <a:off x="3397265" y="4311147"/>
            <a:ext cx="1673114" cy="20857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C862F5A-5797-45E0-BFD1-430317651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261" t="28809" r="63607" b="11500"/>
          <a:stretch/>
        </p:blipFill>
        <p:spPr bwMode="auto">
          <a:xfrm>
            <a:off x="7498716" y="4313533"/>
            <a:ext cx="1673114" cy="208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6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Static vs. Dynamic Masking</a:t>
            </a:r>
          </a:p>
        </p:txBody>
      </p:sp>
      <p:pic>
        <p:nvPicPr>
          <p:cNvPr id="4" name="Picture 4" descr="bert-ner · GitHub Topics · GitHub">
            <a:extLst>
              <a:ext uri="{FF2B5EF4-FFF2-40B4-BE49-F238E27FC236}">
                <a16:creationId xmlns:a16="http://schemas.microsoft.com/office/drawing/2014/main" id="{EFD3893C-2C4D-4A2C-88F1-6D2A7E70FB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236235" y="1485508"/>
            <a:ext cx="1719530" cy="1723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069F1198-33C3-4AF4-9A38-9E36B7C0B951}"/>
              </a:ext>
            </a:extLst>
          </p:cNvPr>
          <p:cNvSpPr txBox="1">
            <a:spLocks/>
          </p:cNvSpPr>
          <p:nvPr/>
        </p:nvSpPr>
        <p:spPr>
          <a:xfrm>
            <a:off x="1922550" y="3579724"/>
            <a:ext cx="10301538" cy="3208690"/>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r>
              <a:rPr lang="en-US" sz="3600" b="1" dirty="0">
                <a:solidFill>
                  <a:schemeClr val="dk2"/>
                </a:solidFill>
                <a:latin typeface="Encode Sans Semi Condensed"/>
                <a:sym typeface="Encode Sans Semi Condensed"/>
              </a:rPr>
              <a:t>Epoch 1</a:t>
            </a:r>
            <a:r>
              <a:rPr lang="en-US" sz="3600" dirty="0">
                <a:solidFill>
                  <a:schemeClr val="dk2"/>
                </a:solidFill>
                <a:latin typeface="Encode Sans Semi Condensed"/>
                <a:sym typeface="Encode Sans Semi Condensed"/>
              </a:rPr>
              <a:t>: Let’s stick to [MASK] in the skit. </a:t>
            </a:r>
          </a:p>
          <a:p>
            <a:pPr marL="186262"/>
            <a:r>
              <a:rPr lang="en-US" sz="3600" b="1" dirty="0">
                <a:solidFill>
                  <a:schemeClr val="dk2"/>
                </a:solidFill>
                <a:latin typeface="Encode Sans Semi Condensed"/>
                <a:sym typeface="Encode Sans Semi Condensed"/>
              </a:rPr>
              <a:t>Epoch 2</a:t>
            </a:r>
            <a:r>
              <a:rPr lang="en-US" sz="3600" dirty="0">
                <a:solidFill>
                  <a:schemeClr val="dk2"/>
                </a:solidFill>
                <a:latin typeface="Encode Sans Semi Condensed"/>
                <a:sym typeface="Encode Sans Semi Condensed"/>
              </a:rPr>
              <a:t>: Let’s stick to [MASK] in the skit. </a:t>
            </a:r>
          </a:p>
          <a:p>
            <a:pPr marL="186262"/>
            <a:r>
              <a:rPr lang="en-US" sz="3600" b="1" dirty="0">
                <a:solidFill>
                  <a:schemeClr val="dk2"/>
                </a:solidFill>
                <a:latin typeface="Encode Sans Semi Condensed"/>
                <a:sym typeface="Encode Sans Semi Condensed"/>
              </a:rPr>
              <a:t>Epoch 3</a:t>
            </a:r>
            <a:r>
              <a:rPr lang="en-US" sz="3600" dirty="0">
                <a:solidFill>
                  <a:schemeClr val="dk2"/>
                </a:solidFill>
                <a:latin typeface="Encode Sans Semi Condensed"/>
                <a:sym typeface="Encode Sans Semi Condensed"/>
              </a:rPr>
              <a:t>: Let’s stick to [MASK] in the skit. </a:t>
            </a:r>
          </a:p>
          <a:p>
            <a:pPr marL="186262"/>
            <a:endParaRPr lang="en-US" sz="3600" dirty="0">
              <a:solidFill>
                <a:schemeClr val="dk2"/>
              </a:solidFill>
              <a:latin typeface="Encode Sans Semi Condensed"/>
              <a:sym typeface="Encode Sans Semi Condensed"/>
            </a:endParaRPr>
          </a:p>
          <a:p>
            <a:pPr marL="186262"/>
            <a:endParaRPr lang="en-US" sz="3600" dirty="0">
              <a:solidFill>
                <a:schemeClr val="dk2"/>
              </a:solidFill>
              <a:latin typeface="Encode Sans Semi Condensed"/>
              <a:sym typeface="Encode Sans Semi Condensed"/>
            </a:endParaRPr>
          </a:p>
        </p:txBody>
      </p:sp>
    </p:spTree>
    <p:extLst>
      <p:ext uri="{BB962C8B-B14F-4D97-AF65-F5344CB8AC3E}">
        <p14:creationId xmlns:p14="http://schemas.microsoft.com/office/powerpoint/2010/main" val="236135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Static vs. Dynamic Masking</a:t>
            </a:r>
          </a:p>
        </p:txBody>
      </p:sp>
      <p:grpSp>
        <p:nvGrpSpPr>
          <p:cNvPr id="12" name="Group 11">
            <a:extLst>
              <a:ext uri="{FF2B5EF4-FFF2-40B4-BE49-F238E27FC236}">
                <a16:creationId xmlns:a16="http://schemas.microsoft.com/office/drawing/2014/main" id="{F94EF55E-E736-4DF6-8D73-35799D3C302F}"/>
              </a:ext>
            </a:extLst>
          </p:cNvPr>
          <p:cNvGrpSpPr/>
          <p:nvPr/>
        </p:nvGrpSpPr>
        <p:grpSpPr>
          <a:xfrm>
            <a:off x="5236235" y="1457537"/>
            <a:ext cx="1719530" cy="1732034"/>
            <a:chOff x="8267050" y="2265929"/>
            <a:chExt cx="1719530" cy="1732034"/>
          </a:xfrm>
        </p:grpSpPr>
        <p:pic>
          <p:nvPicPr>
            <p:cNvPr id="13" name="Picture 4" descr="bert-ner · GitHub Topics · GitHub">
              <a:extLst>
                <a:ext uri="{FF2B5EF4-FFF2-40B4-BE49-F238E27FC236}">
                  <a16:creationId xmlns:a16="http://schemas.microsoft.com/office/drawing/2014/main" id="{AD2CA22E-1ECE-4553-A620-86D59AD3CD7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t="18036"/>
            <a:stretch/>
          </p:blipFill>
          <p:spPr bwMode="auto">
            <a:xfrm flipH="1">
              <a:off x="8267050" y="2585029"/>
              <a:ext cx="1719530" cy="14129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d wig, hairdo of lady stock vector. Illustration of anonymous - 107273219">
              <a:extLst>
                <a:ext uri="{FF2B5EF4-FFF2-40B4-BE49-F238E27FC236}">
                  <a16:creationId xmlns:a16="http://schemas.microsoft.com/office/drawing/2014/main" id="{7A601C1E-2258-4F9D-AD4A-51B060FB017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1250" l="3500" r="96750">
                          <a14:foregroundMark x1="6875" y1="75875" x2="7750" y2="61500"/>
                          <a14:foregroundMark x1="7750" y1="61500" x2="8250" y2="60250"/>
                          <a14:foregroundMark x1="3500" y1="76250" x2="3625" y2="63625"/>
                          <a14:foregroundMark x1="3625" y1="63625" x2="6125" y2="59875"/>
                          <a14:foregroundMark x1="90875" y1="64250" x2="90000" y2="54375"/>
                          <a14:foregroundMark x1="96750" y1="55000" x2="94750" y2="49875"/>
                          <a14:foregroundMark x1="78750" y1="89000" x2="75375" y2="90000"/>
                          <a14:foregroundMark x1="27625" y1="90625" x2="26750" y2="91250"/>
                        </a14:backgroundRemoval>
                      </a14:imgEffect>
                    </a14:imgLayer>
                  </a14:imgProps>
                </a:ext>
                <a:ext uri="{28A0092B-C50C-407E-A947-70E740481C1C}">
                  <a14:useLocalDpi xmlns:a14="http://schemas.microsoft.com/office/drawing/2010/main" val="0"/>
                </a:ext>
              </a:extLst>
            </a:blip>
            <a:srcRect/>
            <a:stretch>
              <a:fillRect/>
            </a:stretch>
          </p:blipFill>
          <p:spPr bwMode="auto">
            <a:xfrm rot="21438255" flipH="1">
              <a:off x="8344670" y="2265929"/>
              <a:ext cx="1260668" cy="126066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3">
            <a:extLst>
              <a:ext uri="{FF2B5EF4-FFF2-40B4-BE49-F238E27FC236}">
                <a16:creationId xmlns:a16="http://schemas.microsoft.com/office/drawing/2014/main" id="{6D2F26ED-8784-404F-BCCA-3552145D5506}"/>
              </a:ext>
            </a:extLst>
          </p:cNvPr>
          <p:cNvSpPr txBox="1">
            <a:spLocks/>
          </p:cNvSpPr>
          <p:nvPr/>
        </p:nvSpPr>
        <p:spPr>
          <a:xfrm>
            <a:off x="1922550" y="3579724"/>
            <a:ext cx="10301538" cy="3208690"/>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r>
              <a:rPr lang="en-US" sz="3600" b="1" dirty="0">
                <a:solidFill>
                  <a:schemeClr val="dk2"/>
                </a:solidFill>
                <a:latin typeface="Encode Sans Semi Condensed"/>
                <a:sym typeface="Encode Sans Semi Condensed"/>
              </a:rPr>
              <a:t>Epoch 1</a:t>
            </a:r>
            <a:r>
              <a:rPr lang="en-US" sz="3600" dirty="0">
                <a:solidFill>
                  <a:schemeClr val="dk2"/>
                </a:solidFill>
                <a:latin typeface="Encode Sans Semi Condensed"/>
                <a:sym typeface="Encode Sans Semi Condensed"/>
              </a:rPr>
              <a:t>: Let’s stick to [MASK] in the skit. </a:t>
            </a:r>
          </a:p>
          <a:p>
            <a:pPr marL="186262"/>
            <a:r>
              <a:rPr lang="en-US" sz="3600" b="1" dirty="0">
                <a:solidFill>
                  <a:schemeClr val="dk2"/>
                </a:solidFill>
                <a:latin typeface="Encode Sans Semi Condensed"/>
                <a:sym typeface="Encode Sans Semi Condensed"/>
              </a:rPr>
              <a:t>Epoch 2</a:t>
            </a:r>
            <a:r>
              <a:rPr lang="en-US" sz="3600" dirty="0">
                <a:solidFill>
                  <a:schemeClr val="dk2"/>
                </a:solidFill>
                <a:latin typeface="Encode Sans Semi Condensed"/>
                <a:sym typeface="Encode Sans Semi Condensed"/>
              </a:rPr>
              <a:t>: Let’s stick [MASK] improvisation in the skit. </a:t>
            </a:r>
          </a:p>
          <a:p>
            <a:pPr marL="186262"/>
            <a:r>
              <a:rPr lang="en-US" sz="3600" b="1" dirty="0">
                <a:solidFill>
                  <a:schemeClr val="dk2"/>
                </a:solidFill>
                <a:latin typeface="Encode Sans Semi Condensed"/>
                <a:sym typeface="Encode Sans Semi Condensed"/>
              </a:rPr>
              <a:t>Epoch 3</a:t>
            </a:r>
            <a:r>
              <a:rPr lang="en-US" sz="3600" dirty="0">
                <a:solidFill>
                  <a:schemeClr val="dk2"/>
                </a:solidFill>
                <a:latin typeface="Encode Sans Semi Condensed"/>
                <a:sym typeface="Encode Sans Semi Condensed"/>
              </a:rPr>
              <a:t>: Let’s stick to improvisation in the [MASK]. </a:t>
            </a:r>
          </a:p>
          <a:p>
            <a:pPr marL="186262"/>
            <a:endParaRPr lang="en-US" sz="3600" dirty="0">
              <a:solidFill>
                <a:schemeClr val="dk2"/>
              </a:solidFill>
              <a:latin typeface="Encode Sans Semi Condensed"/>
              <a:sym typeface="Encode Sans Semi Condensed"/>
            </a:endParaRPr>
          </a:p>
          <a:p>
            <a:pPr marL="186262"/>
            <a:endParaRPr lang="en-US" sz="3600" dirty="0">
              <a:solidFill>
                <a:schemeClr val="dk2"/>
              </a:solidFill>
              <a:latin typeface="Encode Sans Semi Condensed"/>
              <a:sym typeface="Encode Sans Semi Condensed"/>
            </a:endParaRPr>
          </a:p>
        </p:txBody>
      </p:sp>
    </p:spTree>
    <p:extLst>
      <p:ext uri="{BB962C8B-B14F-4D97-AF65-F5344CB8AC3E}">
        <p14:creationId xmlns:p14="http://schemas.microsoft.com/office/powerpoint/2010/main" val="368073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No NSP</a:t>
            </a:r>
          </a:p>
        </p:txBody>
      </p:sp>
      <p:pic>
        <p:nvPicPr>
          <p:cNvPr id="4" name="Picture 4" descr="bert-ner · GitHub Topics · GitHub">
            <a:extLst>
              <a:ext uri="{FF2B5EF4-FFF2-40B4-BE49-F238E27FC236}">
                <a16:creationId xmlns:a16="http://schemas.microsoft.com/office/drawing/2014/main" id="{EFD3893C-2C4D-4A2C-88F1-6D2A7E70FB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67983" y="1302628"/>
            <a:ext cx="1719530" cy="1723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0C75F3-A859-40C2-9815-F03C13A5E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443" y="1567797"/>
            <a:ext cx="7320345" cy="50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661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No NSP</a:t>
            </a:r>
          </a:p>
        </p:txBody>
      </p:sp>
      <p:pic>
        <p:nvPicPr>
          <p:cNvPr id="4" name="Picture 4" descr="bert-ner · GitHub Topics · GitHub">
            <a:extLst>
              <a:ext uri="{FF2B5EF4-FFF2-40B4-BE49-F238E27FC236}">
                <a16:creationId xmlns:a16="http://schemas.microsoft.com/office/drawing/2014/main" id="{EFD3893C-2C4D-4A2C-88F1-6D2A7E70FB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67983" y="1302628"/>
            <a:ext cx="1719530" cy="1723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0C75F3-A859-40C2-9815-F03C13A5E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443" y="1567797"/>
            <a:ext cx="7320345" cy="503324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F7C82BA-862F-42B9-8B25-BA638E6A47A6}"/>
              </a:ext>
            </a:extLst>
          </p:cNvPr>
          <p:cNvGrpSpPr/>
          <p:nvPr/>
        </p:nvGrpSpPr>
        <p:grpSpPr>
          <a:xfrm>
            <a:off x="567983" y="1294444"/>
            <a:ext cx="1719530" cy="1732034"/>
            <a:chOff x="8267050" y="2265929"/>
            <a:chExt cx="1719530" cy="1732034"/>
          </a:xfrm>
        </p:grpSpPr>
        <p:pic>
          <p:nvPicPr>
            <p:cNvPr id="7" name="Picture 4" descr="bert-ner · GitHub Topics · GitHub">
              <a:extLst>
                <a:ext uri="{FF2B5EF4-FFF2-40B4-BE49-F238E27FC236}">
                  <a16:creationId xmlns:a16="http://schemas.microsoft.com/office/drawing/2014/main" id="{13BDF3DA-E5D3-42FB-9013-D95911B66E8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t="18036"/>
            <a:stretch/>
          </p:blipFill>
          <p:spPr bwMode="auto">
            <a:xfrm flipH="1">
              <a:off x="8267050" y="2585029"/>
              <a:ext cx="1719530" cy="1412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d wig, hairdo of lady stock vector. Illustration of anonymous - 107273219">
              <a:extLst>
                <a:ext uri="{FF2B5EF4-FFF2-40B4-BE49-F238E27FC236}">
                  <a16:creationId xmlns:a16="http://schemas.microsoft.com/office/drawing/2014/main" id="{38EE3423-1D05-4D31-91C2-A88A2D60C51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1250" l="3500" r="96750">
                          <a14:foregroundMark x1="6875" y1="75875" x2="7750" y2="61500"/>
                          <a14:foregroundMark x1="7750" y1="61500" x2="8250" y2="60250"/>
                          <a14:foregroundMark x1="3500" y1="76250" x2="3625" y2="63625"/>
                          <a14:foregroundMark x1="3625" y1="63625" x2="6125" y2="59875"/>
                          <a14:foregroundMark x1="90875" y1="64250" x2="90000" y2="54375"/>
                          <a14:foregroundMark x1="96750" y1="55000" x2="94750" y2="49875"/>
                          <a14:foregroundMark x1="78750" y1="89000" x2="75375" y2="90000"/>
                          <a14:foregroundMark x1="27625" y1="90625" x2="26750" y2="91250"/>
                        </a14:backgroundRemoval>
                      </a14:imgEffect>
                    </a14:imgLayer>
                  </a14:imgProps>
                </a:ext>
                <a:ext uri="{28A0092B-C50C-407E-A947-70E740481C1C}">
                  <a14:useLocalDpi xmlns:a14="http://schemas.microsoft.com/office/drawing/2010/main" val="0"/>
                </a:ext>
              </a:extLst>
            </a:blip>
            <a:srcRect/>
            <a:stretch>
              <a:fillRect/>
            </a:stretch>
          </p:blipFill>
          <p:spPr bwMode="auto">
            <a:xfrm rot="21438255" flipH="1">
              <a:off x="8344670" y="2265929"/>
              <a:ext cx="1260668" cy="126066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Multiplication Sign 1">
            <a:extLst>
              <a:ext uri="{FF2B5EF4-FFF2-40B4-BE49-F238E27FC236}">
                <a16:creationId xmlns:a16="http://schemas.microsoft.com/office/drawing/2014/main" id="{D45011E4-2CDE-4912-B783-057321196393}"/>
              </a:ext>
            </a:extLst>
          </p:cNvPr>
          <p:cNvSpPr/>
          <p:nvPr/>
        </p:nvSpPr>
        <p:spPr>
          <a:xfrm>
            <a:off x="3604214" y="790287"/>
            <a:ext cx="7517332" cy="6588266"/>
          </a:xfrm>
          <a:prstGeom prst="mathMultiply">
            <a:avLst>
              <a:gd name="adj1" fmla="val 110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0770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2A2A-2035-4DA7-B900-FD875B3EF8EC}"/>
              </a:ext>
            </a:extLst>
          </p:cNvPr>
          <p:cNvSpPr>
            <a:spLocks noGrp="1"/>
          </p:cNvSpPr>
          <p:nvPr>
            <p:ph type="title"/>
          </p:nvPr>
        </p:nvSpPr>
        <p:spPr/>
        <p:txBody>
          <a:bodyPr/>
          <a:lstStyle/>
          <a:p>
            <a:r>
              <a:rPr lang="en-US" dirty="0"/>
              <a:t>Transformer Recap</a:t>
            </a:r>
            <a:endParaRPr lang="LID4096" dirty="0"/>
          </a:p>
        </p:txBody>
      </p:sp>
      <p:pic>
        <p:nvPicPr>
          <p:cNvPr id="14338" name="Picture 2">
            <a:extLst>
              <a:ext uri="{FF2B5EF4-FFF2-40B4-BE49-F238E27FC236}">
                <a16:creationId xmlns:a16="http://schemas.microsoft.com/office/drawing/2014/main" id="{F46EADD2-A9C0-49AF-A934-C32FEBF15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033" y="2360995"/>
            <a:ext cx="6915933" cy="4336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CE27B-ACD0-412B-A659-3D1C3FA88D87}"/>
              </a:ext>
            </a:extLst>
          </p:cNvPr>
          <p:cNvSpPr txBox="1"/>
          <p:nvPr/>
        </p:nvSpPr>
        <p:spPr>
          <a:xfrm>
            <a:off x="1795336" y="1374808"/>
            <a:ext cx="9115124" cy="954107"/>
          </a:xfrm>
          <a:prstGeom prst="rect">
            <a:avLst/>
          </a:prstGeom>
          <a:noFill/>
        </p:spPr>
        <p:txBody>
          <a:bodyPr wrap="square">
            <a:spAutoFit/>
          </a:bodyPr>
          <a:lstStyle/>
          <a:p>
            <a:pPr algn="l" fontAlgn="base"/>
            <a:r>
              <a:rPr lang="en-US" sz="2800" dirty="0">
                <a:solidFill>
                  <a:schemeClr val="dk2"/>
                </a:solidFill>
                <a:latin typeface="Encode Sans Semi Condensed"/>
                <a:sym typeface="Encode Sans Semi Condensed"/>
              </a:rPr>
              <a:t>The transformer is composed of two components: the encoder and the decoder.</a:t>
            </a:r>
            <a:endParaRPr lang="LID4096" sz="2800" dirty="0">
              <a:solidFill>
                <a:schemeClr val="dk2"/>
              </a:solidFill>
              <a:latin typeface="Encode Sans Semi Condensed"/>
              <a:sym typeface="Encode Sans Semi Condensed"/>
            </a:endParaRPr>
          </a:p>
        </p:txBody>
      </p:sp>
    </p:spTree>
    <p:extLst>
      <p:ext uri="{BB962C8B-B14F-4D97-AF65-F5344CB8AC3E}">
        <p14:creationId xmlns:p14="http://schemas.microsoft.com/office/powerpoint/2010/main" val="739485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Data &amp; Optimization</a:t>
            </a:r>
          </a:p>
        </p:txBody>
      </p:sp>
      <p:pic>
        <p:nvPicPr>
          <p:cNvPr id="4" name="Picture 4" descr="bert-ner · GitHub Topics · GitHub">
            <a:extLst>
              <a:ext uri="{FF2B5EF4-FFF2-40B4-BE49-F238E27FC236}">
                <a16:creationId xmlns:a16="http://schemas.microsoft.com/office/drawing/2014/main" id="{EFD3893C-2C4D-4A2C-88F1-6D2A7E70FB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191603" y="4041091"/>
            <a:ext cx="1719530" cy="17238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F7C82BA-862F-42B9-8B25-BA638E6A47A6}"/>
              </a:ext>
            </a:extLst>
          </p:cNvPr>
          <p:cNvGrpSpPr/>
          <p:nvPr/>
        </p:nvGrpSpPr>
        <p:grpSpPr>
          <a:xfrm>
            <a:off x="7538968" y="4032907"/>
            <a:ext cx="1719530" cy="1732034"/>
            <a:chOff x="8267050" y="2265929"/>
            <a:chExt cx="1719530" cy="1732034"/>
          </a:xfrm>
        </p:grpSpPr>
        <p:pic>
          <p:nvPicPr>
            <p:cNvPr id="7" name="Picture 4" descr="bert-ner · GitHub Topics · GitHub">
              <a:extLst>
                <a:ext uri="{FF2B5EF4-FFF2-40B4-BE49-F238E27FC236}">
                  <a16:creationId xmlns:a16="http://schemas.microsoft.com/office/drawing/2014/main" id="{13BDF3DA-E5D3-42FB-9013-D95911B66E8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t="18036"/>
            <a:stretch/>
          </p:blipFill>
          <p:spPr bwMode="auto">
            <a:xfrm flipH="1">
              <a:off x="8267050" y="2585029"/>
              <a:ext cx="1719530" cy="1412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d wig, hairdo of lady stock vector. Illustration of anonymous - 107273219">
              <a:extLst>
                <a:ext uri="{FF2B5EF4-FFF2-40B4-BE49-F238E27FC236}">
                  <a16:creationId xmlns:a16="http://schemas.microsoft.com/office/drawing/2014/main" id="{38EE3423-1D05-4D31-91C2-A88A2D60C51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1250" l="3500" r="96750">
                          <a14:foregroundMark x1="6875" y1="75875" x2="7750" y2="61500"/>
                          <a14:foregroundMark x1="7750" y1="61500" x2="8250" y2="60250"/>
                          <a14:foregroundMark x1="3500" y1="76250" x2="3625" y2="63625"/>
                          <a14:foregroundMark x1="3625" y1="63625" x2="6125" y2="59875"/>
                          <a14:foregroundMark x1="90875" y1="64250" x2="90000" y2="54375"/>
                          <a14:foregroundMark x1="96750" y1="55000" x2="94750" y2="49875"/>
                          <a14:foregroundMark x1="78750" y1="89000" x2="75375" y2="90000"/>
                          <a14:foregroundMark x1="27625" y1="90625" x2="26750" y2="91250"/>
                        </a14:backgroundRemoval>
                      </a14:imgEffect>
                    </a14:imgLayer>
                  </a14:imgProps>
                </a:ext>
                <a:ext uri="{28A0092B-C50C-407E-A947-70E740481C1C}">
                  <a14:useLocalDpi xmlns:a14="http://schemas.microsoft.com/office/drawing/2010/main" val="0"/>
                </a:ext>
              </a:extLst>
            </a:blip>
            <a:srcRect/>
            <a:stretch>
              <a:fillRect/>
            </a:stretch>
          </p:blipFill>
          <p:spPr bwMode="auto">
            <a:xfrm rot="21438255" flipH="1">
              <a:off x="8344670" y="2265929"/>
              <a:ext cx="1260668" cy="126066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3">
            <a:extLst>
              <a:ext uri="{FF2B5EF4-FFF2-40B4-BE49-F238E27FC236}">
                <a16:creationId xmlns:a16="http://schemas.microsoft.com/office/drawing/2014/main" id="{191C3B6C-3B52-483B-A8C3-ABA471BF2EB3}"/>
              </a:ext>
            </a:extLst>
          </p:cNvPr>
          <p:cNvSpPr txBox="1">
            <a:spLocks/>
          </p:cNvSpPr>
          <p:nvPr/>
        </p:nvSpPr>
        <p:spPr>
          <a:xfrm>
            <a:off x="5335604" y="1395956"/>
            <a:ext cx="1520792" cy="95377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lgn="ctr"/>
            <a:r>
              <a:rPr lang="en-US" sz="3600" dirty="0">
                <a:solidFill>
                  <a:schemeClr val="dk2"/>
                </a:solidFill>
                <a:latin typeface="Encode Sans Semi Condensed"/>
                <a:sym typeface="Encode Sans Semi Condensed"/>
              </a:rPr>
              <a:t>Data</a:t>
            </a:r>
          </a:p>
        </p:txBody>
      </p:sp>
      <p:sp>
        <p:nvSpPr>
          <p:cNvPr id="10" name="Text Placeholder 3">
            <a:extLst>
              <a:ext uri="{FF2B5EF4-FFF2-40B4-BE49-F238E27FC236}">
                <a16:creationId xmlns:a16="http://schemas.microsoft.com/office/drawing/2014/main" id="{DC23BB3C-6FFE-45DF-935B-7DEF1BB4A0C2}"/>
              </a:ext>
            </a:extLst>
          </p:cNvPr>
          <p:cNvSpPr txBox="1">
            <a:spLocks/>
          </p:cNvSpPr>
          <p:nvPr/>
        </p:nvSpPr>
        <p:spPr>
          <a:xfrm>
            <a:off x="4911133" y="2166031"/>
            <a:ext cx="2369734" cy="95377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lgn="ctr"/>
            <a:r>
              <a:rPr lang="en-US" sz="3600" dirty="0">
                <a:solidFill>
                  <a:schemeClr val="dk2"/>
                </a:solidFill>
                <a:latin typeface="Encode Sans Semi Condensed"/>
                <a:sym typeface="Encode Sans Semi Condensed"/>
              </a:rPr>
              <a:t>Batch Size</a:t>
            </a:r>
          </a:p>
        </p:txBody>
      </p:sp>
      <p:sp>
        <p:nvSpPr>
          <p:cNvPr id="11" name="Text Placeholder 3">
            <a:extLst>
              <a:ext uri="{FF2B5EF4-FFF2-40B4-BE49-F238E27FC236}">
                <a16:creationId xmlns:a16="http://schemas.microsoft.com/office/drawing/2014/main" id="{108B819C-ACB1-441C-9B1D-FBE0A7AB48F8}"/>
              </a:ext>
            </a:extLst>
          </p:cNvPr>
          <p:cNvSpPr txBox="1">
            <a:spLocks/>
          </p:cNvSpPr>
          <p:nvPr/>
        </p:nvSpPr>
        <p:spPr>
          <a:xfrm>
            <a:off x="4816941" y="4581586"/>
            <a:ext cx="2369734" cy="95377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lgn="ctr"/>
            <a:r>
              <a:rPr lang="en-US" sz="9600" dirty="0">
                <a:solidFill>
                  <a:schemeClr val="dk2"/>
                </a:solidFill>
                <a:latin typeface="Encode Sans Semi Condensed"/>
                <a:sym typeface="Encode Sans Semi Condensed"/>
              </a:rPr>
              <a:t>&lt;</a:t>
            </a:r>
          </a:p>
        </p:txBody>
      </p:sp>
      <p:sp>
        <p:nvSpPr>
          <p:cNvPr id="12" name="Text Placeholder 3">
            <a:extLst>
              <a:ext uri="{FF2B5EF4-FFF2-40B4-BE49-F238E27FC236}">
                <a16:creationId xmlns:a16="http://schemas.microsoft.com/office/drawing/2014/main" id="{5BACE5BD-AE20-4587-8DD7-D70F8E7C1B63}"/>
              </a:ext>
            </a:extLst>
          </p:cNvPr>
          <p:cNvSpPr txBox="1">
            <a:spLocks/>
          </p:cNvSpPr>
          <p:nvPr/>
        </p:nvSpPr>
        <p:spPr>
          <a:xfrm>
            <a:off x="3770258" y="2936106"/>
            <a:ext cx="4651484" cy="95377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86262" algn="ctr"/>
            <a:r>
              <a:rPr lang="en-US" sz="3600" dirty="0">
                <a:solidFill>
                  <a:schemeClr val="dk2"/>
                </a:solidFill>
                <a:latin typeface="Encode Sans Semi Condensed"/>
                <a:sym typeface="Encode Sans Semi Condensed"/>
              </a:rPr>
              <a:t>Pretraining Length</a:t>
            </a:r>
          </a:p>
        </p:txBody>
      </p:sp>
    </p:spTree>
    <p:extLst>
      <p:ext uri="{BB962C8B-B14F-4D97-AF65-F5344CB8AC3E}">
        <p14:creationId xmlns:p14="http://schemas.microsoft.com/office/powerpoint/2010/main" val="22914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Results</a:t>
            </a:r>
          </a:p>
        </p:txBody>
      </p:sp>
      <p:pic>
        <p:nvPicPr>
          <p:cNvPr id="3" name="Picture 2">
            <a:extLst>
              <a:ext uri="{FF2B5EF4-FFF2-40B4-BE49-F238E27FC236}">
                <a16:creationId xmlns:a16="http://schemas.microsoft.com/office/drawing/2014/main" id="{09A99E9F-38FC-4D78-9CA9-5304A9D8D78D}"/>
              </a:ext>
            </a:extLst>
          </p:cNvPr>
          <p:cNvPicPr>
            <a:picLocks noChangeAspect="1"/>
          </p:cNvPicPr>
          <p:nvPr/>
        </p:nvPicPr>
        <p:blipFill>
          <a:blip r:embed="rId2"/>
          <a:stretch>
            <a:fillRect/>
          </a:stretch>
        </p:blipFill>
        <p:spPr>
          <a:xfrm>
            <a:off x="2019707" y="1915429"/>
            <a:ext cx="8339327" cy="3997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0542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6195A-3C0A-4026-B9F6-73CD48443D56}"/>
              </a:ext>
            </a:extLst>
          </p:cNvPr>
          <p:cNvSpPr>
            <a:spLocks noGrp="1"/>
          </p:cNvSpPr>
          <p:nvPr>
            <p:ph type="title"/>
          </p:nvPr>
        </p:nvSpPr>
        <p:spPr/>
        <p:txBody>
          <a:bodyPr/>
          <a:lstStyle/>
          <a:p>
            <a:r>
              <a:rPr lang="en-US" dirty="0"/>
              <a:t>Spans in NLP</a:t>
            </a:r>
            <a:endParaRPr lang="LID4096" dirty="0"/>
          </a:p>
        </p:txBody>
      </p:sp>
      <p:sp>
        <p:nvSpPr>
          <p:cNvPr id="3" name="Text Placeholder 2">
            <a:extLst>
              <a:ext uri="{FF2B5EF4-FFF2-40B4-BE49-F238E27FC236}">
                <a16:creationId xmlns:a16="http://schemas.microsoft.com/office/drawing/2014/main" id="{6E796903-2CB5-40DE-B484-76078EFAF36A}"/>
              </a:ext>
            </a:extLst>
          </p:cNvPr>
          <p:cNvSpPr>
            <a:spLocks noGrp="1"/>
          </p:cNvSpPr>
          <p:nvPr>
            <p:ph type="body" idx="10"/>
          </p:nvPr>
        </p:nvSpPr>
        <p:spPr/>
        <p:txBody>
          <a:bodyPr/>
          <a:lstStyle/>
          <a:p>
            <a:r>
              <a:rPr lang="en-US" dirty="0"/>
              <a:t>Many tasks in NLP require aggregating information of a </a:t>
            </a:r>
            <a:r>
              <a:rPr lang="en-US" b="1" dirty="0"/>
              <a:t>span</a:t>
            </a:r>
            <a:r>
              <a:rPr lang="en-US" dirty="0"/>
              <a:t> of text and not just individual tokens.</a:t>
            </a:r>
          </a:p>
          <a:p>
            <a:r>
              <a:rPr lang="en-US" dirty="0"/>
              <a:t>For example, the most common form of the question answering task is to detect the span of the answer inside a text.</a:t>
            </a:r>
            <a:endParaRPr lang="LID4096" dirty="0"/>
          </a:p>
        </p:txBody>
      </p:sp>
      <p:sp>
        <p:nvSpPr>
          <p:cNvPr id="4" name="Slide Number Placeholder 3">
            <a:extLst>
              <a:ext uri="{FF2B5EF4-FFF2-40B4-BE49-F238E27FC236}">
                <a16:creationId xmlns:a16="http://schemas.microsoft.com/office/drawing/2014/main" id="{773A94CD-ABA8-4919-9F78-9C87C343D0BE}"/>
              </a:ext>
            </a:extLst>
          </p:cNvPr>
          <p:cNvSpPr>
            <a:spLocks noGrp="1"/>
          </p:cNvSpPr>
          <p:nvPr>
            <p:ph type="sldNum" sz="quarter" idx="4"/>
          </p:nvPr>
        </p:nvSpPr>
        <p:spPr/>
        <p:txBody>
          <a:bodyPr/>
          <a:lstStyle/>
          <a:p>
            <a:fld id="{944CD609-5E62-406B-841E-66A7FD8A976C}" type="slidenum">
              <a:rPr lang="LID4096" smtClean="0"/>
              <a:t>42</a:t>
            </a:fld>
            <a:endParaRPr lang="LID4096"/>
          </a:p>
        </p:txBody>
      </p:sp>
      <p:pic>
        <p:nvPicPr>
          <p:cNvPr id="5122" name="Picture 2" descr="Question-Answering-Tutorial/Question_Answering_BERT_Spanish.ipynb at master  · vgaraujov/Question-Answering-Tutorial · GitHub">
            <a:extLst>
              <a:ext uri="{FF2B5EF4-FFF2-40B4-BE49-F238E27FC236}">
                <a16:creationId xmlns:a16="http://schemas.microsoft.com/office/drawing/2014/main" id="{172EF9EB-5F41-4AC7-91B3-67E74B4FF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902" y="3850215"/>
            <a:ext cx="3544195" cy="285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90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err="1"/>
              <a:t>SpanBERT</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43</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Encoder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MLM + SBO</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Trained on predicting</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masked </a:t>
            </a:r>
            <a:r>
              <a:rPr lang="en-US" sz="3600" b="1" dirty="0">
                <a:solidFill>
                  <a:schemeClr val="dk2"/>
                </a:solidFill>
                <a:latin typeface="Encode Sans Semi Condensed"/>
              </a:rPr>
              <a:t>spans </a:t>
            </a:r>
            <a:r>
              <a:rPr lang="en-US" sz="3600" dirty="0">
                <a:solidFill>
                  <a:schemeClr val="dk2"/>
                </a:solidFill>
                <a:latin typeface="Encode Sans Semi Condensed"/>
              </a:rPr>
              <a:t>of text.</a:t>
            </a:r>
            <a:endParaRPr lang="LID4096" sz="3600" b="1" dirty="0">
              <a:solidFill>
                <a:schemeClr val="dk2"/>
              </a:solidFill>
              <a:latin typeface="Encode Sans Semi Condensed"/>
            </a:endParaRPr>
          </a:p>
        </p:txBody>
      </p:sp>
      <p:pic>
        <p:nvPicPr>
          <p:cNvPr id="20" name="Picture 4" descr="bert-ner · GitHub Topics · GitHub">
            <a:extLst>
              <a:ext uri="{FF2B5EF4-FFF2-40B4-BE49-F238E27FC236}">
                <a16:creationId xmlns:a16="http://schemas.microsoft.com/office/drawing/2014/main" id="{77FA534C-366A-447E-9CB2-5CBD9445364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100028" y="2829728"/>
            <a:ext cx="936955" cy="9393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bert-ner · GitHub Topics · GitHub">
            <a:extLst>
              <a:ext uri="{FF2B5EF4-FFF2-40B4-BE49-F238E27FC236}">
                <a16:creationId xmlns:a16="http://schemas.microsoft.com/office/drawing/2014/main" id="{C41F4926-DEF1-408F-A575-14EF8888519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73003" y="2834988"/>
            <a:ext cx="936955" cy="93930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85FD390-256E-4292-82B5-AB07EFE46C33}"/>
              </a:ext>
            </a:extLst>
          </p:cNvPr>
          <p:cNvCxnSpPr>
            <a:cxnSpLocks/>
          </p:cNvCxnSpPr>
          <p:nvPr/>
        </p:nvCxnSpPr>
        <p:spPr>
          <a:xfrm>
            <a:off x="8832494" y="3309007"/>
            <a:ext cx="560818" cy="0"/>
          </a:xfrm>
          <a:prstGeom prst="straightConnector1">
            <a:avLst/>
          </a:prstGeom>
          <a:ln w="19050">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33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Static vs. </a:t>
            </a:r>
            <a:r>
              <a:rPr lang="en-US" sz="3600" dirty="0" err="1">
                <a:solidFill>
                  <a:schemeClr val="bg1"/>
                </a:solidFill>
              </a:rPr>
              <a:t>Spaned</a:t>
            </a:r>
            <a:r>
              <a:rPr lang="en-US" sz="3600" dirty="0">
                <a:solidFill>
                  <a:schemeClr val="bg1"/>
                </a:solidFill>
              </a:rPr>
              <a:t> Masking</a:t>
            </a:r>
          </a:p>
        </p:txBody>
      </p:sp>
      <p:pic>
        <p:nvPicPr>
          <p:cNvPr id="1026" name="Picture 2" descr="An illustration of SpanBERT training. The span an American football game is masked. The SBO uses the output representations of the boundary tokens, x4 and x9 (in blue), to predict each token in the masked span. The equation shows the MLM and SBO loss terms for predicting the token, football (in pink), which as marked by the position embedding p3, is the third token from x4.">
            <a:extLst>
              <a:ext uri="{FF2B5EF4-FFF2-40B4-BE49-F238E27FC236}">
                <a16:creationId xmlns:a16="http://schemas.microsoft.com/office/drawing/2014/main" id="{F97F2DCD-864D-4F68-9346-8EE6FFF10C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495"/>
          <a:stretch/>
        </p:blipFill>
        <p:spPr bwMode="auto">
          <a:xfrm>
            <a:off x="597166" y="4658627"/>
            <a:ext cx="11198873" cy="147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48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Span Boundary Objective (SBO)</a:t>
            </a:r>
          </a:p>
        </p:txBody>
      </p:sp>
      <p:pic>
        <p:nvPicPr>
          <p:cNvPr id="1026" name="Picture 2" descr="An illustration of SpanBERT training. The span an American football game is masked. The SBO uses the output representations of the boundary tokens, x4 and x9 (in blue), to predict each token in the masked span. The equation shows the MLM and SBO loss terms for predicting the token, football (in pink), which as marked by the position embedding p3, is the third token from x4.">
            <a:extLst>
              <a:ext uri="{FF2B5EF4-FFF2-40B4-BE49-F238E27FC236}">
                <a16:creationId xmlns:a16="http://schemas.microsoft.com/office/drawing/2014/main" id="{F97F2DCD-864D-4F68-9346-8EE6FFF10C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92"/>
          <a:stretch/>
        </p:blipFill>
        <p:spPr bwMode="auto">
          <a:xfrm>
            <a:off x="597166" y="2733575"/>
            <a:ext cx="11198873" cy="34042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A7E9F1-8870-4710-BDAA-8E9CAEDADCCD}"/>
              </a:ext>
            </a:extLst>
          </p:cNvPr>
          <p:cNvSpPr txBox="1"/>
          <p:nvPr/>
        </p:nvSpPr>
        <p:spPr>
          <a:xfrm>
            <a:off x="500513" y="1261964"/>
            <a:ext cx="5390147" cy="1200329"/>
          </a:xfrm>
          <a:prstGeom prst="rect">
            <a:avLst/>
          </a:prstGeom>
          <a:noFill/>
        </p:spPr>
        <p:txBody>
          <a:bodyPr wrap="square" rtlCol="0">
            <a:spAutoFit/>
          </a:bodyPr>
          <a:lstStyle/>
          <a:p>
            <a:pPr algn="ctr"/>
            <a:r>
              <a:rPr lang="en-US" sz="2400" dirty="0">
                <a:solidFill>
                  <a:schemeClr val="dk2"/>
                </a:solidFill>
                <a:latin typeface="Encode Sans Semi Condensed"/>
              </a:rPr>
              <a:t>We would want the tokens at the boundary of the span to contain as much information about the span as possible</a:t>
            </a:r>
            <a:endParaRPr lang="LID4096" sz="2400" dirty="0">
              <a:solidFill>
                <a:schemeClr val="dk2"/>
              </a:solidFill>
              <a:latin typeface="Encode Sans Semi Condensed"/>
            </a:endParaRPr>
          </a:p>
        </p:txBody>
      </p:sp>
      <p:cxnSp>
        <p:nvCxnSpPr>
          <p:cNvPr id="4" name="Straight Arrow Connector 3">
            <a:extLst>
              <a:ext uri="{FF2B5EF4-FFF2-40B4-BE49-F238E27FC236}">
                <a16:creationId xmlns:a16="http://schemas.microsoft.com/office/drawing/2014/main" id="{504C69A5-C601-4C05-887E-D76F1D4C9AFD}"/>
              </a:ext>
            </a:extLst>
          </p:cNvPr>
          <p:cNvCxnSpPr>
            <a:stCxn id="2" idx="2"/>
          </p:cNvCxnSpPr>
          <p:nvPr/>
        </p:nvCxnSpPr>
        <p:spPr>
          <a:xfrm>
            <a:off x="3195587" y="2462293"/>
            <a:ext cx="375386" cy="1272309"/>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2CC69FD-488B-47E3-858C-4CD4E9E4FD81}"/>
              </a:ext>
            </a:extLst>
          </p:cNvPr>
          <p:cNvCxnSpPr>
            <a:stCxn id="2" idx="3"/>
          </p:cNvCxnSpPr>
          <p:nvPr/>
        </p:nvCxnSpPr>
        <p:spPr>
          <a:xfrm>
            <a:off x="5890660" y="1862129"/>
            <a:ext cx="2079058" cy="1824347"/>
          </a:xfrm>
          <a:prstGeom prst="bentConnector3">
            <a:avLst>
              <a:gd name="adj1" fmla="val 100463"/>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Span Boundary Objective (SBO)</a:t>
            </a:r>
          </a:p>
        </p:txBody>
      </p:sp>
      <p:pic>
        <p:nvPicPr>
          <p:cNvPr id="1026" name="Picture 2" descr="An illustration of SpanBERT training. The span an American football game is masked. The SBO uses the output representations of the boundary tokens, x4 and x9 (in blue), to predict each token in the masked span. The equation shows the MLM and SBO loss terms for predicting the token, football (in pink), which as marked by the position embedding p3, is the third token from x4.">
            <a:extLst>
              <a:ext uri="{FF2B5EF4-FFF2-40B4-BE49-F238E27FC236}">
                <a16:creationId xmlns:a16="http://schemas.microsoft.com/office/drawing/2014/main" id="{F97F2DCD-864D-4F68-9346-8EE6FFF10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66" y="1722921"/>
            <a:ext cx="11198873" cy="441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674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Results</a:t>
            </a:r>
          </a:p>
        </p:txBody>
      </p:sp>
      <p:pic>
        <p:nvPicPr>
          <p:cNvPr id="13" name="Picture 12">
            <a:extLst>
              <a:ext uri="{FF2B5EF4-FFF2-40B4-BE49-F238E27FC236}">
                <a16:creationId xmlns:a16="http://schemas.microsoft.com/office/drawing/2014/main" id="{C5AB4E58-3B92-4763-B8C6-1595AB0D0B1F}"/>
              </a:ext>
            </a:extLst>
          </p:cNvPr>
          <p:cNvPicPr>
            <a:picLocks noChangeAspect="1"/>
          </p:cNvPicPr>
          <p:nvPr/>
        </p:nvPicPr>
        <p:blipFill>
          <a:blip r:embed="rId2"/>
          <a:stretch>
            <a:fillRect/>
          </a:stretch>
        </p:blipFill>
        <p:spPr>
          <a:xfrm>
            <a:off x="907783" y="2787733"/>
            <a:ext cx="10376433" cy="1917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4821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6195A-3C0A-4026-B9F6-73CD48443D56}"/>
              </a:ext>
            </a:extLst>
          </p:cNvPr>
          <p:cNvSpPr>
            <a:spLocks noGrp="1"/>
          </p:cNvSpPr>
          <p:nvPr>
            <p:ph type="title"/>
          </p:nvPr>
        </p:nvSpPr>
        <p:spPr/>
        <p:txBody>
          <a:bodyPr/>
          <a:lstStyle/>
          <a:p>
            <a:r>
              <a:rPr lang="en-US" dirty="0"/>
              <a:t>Structure in NLP</a:t>
            </a:r>
            <a:endParaRPr lang="LID4096" dirty="0"/>
          </a:p>
        </p:txBody>
      </p:sp>
      <p:sp>
        <p:nvSpPr>
          <p:cNvPr id="3" name="Text Placeholder 2">
            <a:extLst>
              <a:ext uri="{FF2B5EF4-FFF2-40B4-BE49-F238E27FC236}">
                <a16:creationId xmlns:a16="http://schemas.microsoft.com/office/drawing/2014/main" id="{6E796903-2CB5-40DE-B484-76078EFAF36A}"/>
              </a:ext>
            </a:extLst>
          </p:cNvPr>
          <p:cNvSpPr>
            <a:spLocks noGrp="1"/>
          </p:cNvSpPr>
          <p:nvPr>
            <p:ph type="body" idx="10"/>
          </p:nvPr>
        </p:nvSpPr>
        <p:spPr/>
        <p:txBody>
          <a:bodyPr/>
          <a:lstStyle/>
          <a:p>
            <a:r>
              <a:rPr lang="en-US" sz="2800" dirty="0"/>
              <a:t>Bert training does not explicitly incorporate the structure of text inside a model, aside from positional embeddings.</a:t>
            </a:r>
          </a:p>
          <a:p>
            <a:r>
              <a:rPr lang="en-US" sz="2800" dirty="0"/>
              <a:t>Can we train a model in a way that makes him learn structure?</a:t>
            </a:r>
            <a:endParaRPr lang="LID4096" sz="2800" dirty="0"/>
          </a:p>
        </p:txBody>
      </p:sp>
      <p:sp>
        <p:nvSpPr>
          <p:cNvPr id="4" name="Slide Number Placeholder 3">
            <a:extLst>
              <a:ext uri="{FF2B5EF4-FFF2-40B4-BE49-F238E27FC236}">
                <a16:creationId xmlns:a16="http://schemas.microsoft.com/office/drawing/2014/main" id="{773A94CD-ABA8-4919-9F78-9C87C343D0BE}"/>
              </a:ext>
            </a:extLst>
          </p:cNvPr>
          <p:cNvSpPr>
            <a:spLocks noGrp="1"/>
          </p:cNvSpPr>
          <p:nvPr>
            <p:ph type="sldNum" sz="quarter" idx="4"/>
          </p:nvPr>
        </p:nvSpPr>
        <p:spPr/>
        <p:txBody>
          <a:bodyPr/>
          <a:lstStyle/>
          <a:p>
            <a:fld id="{944CD609-5E62-406B-841E-66A7FD8A976C}" type="slidenum">
              <a:rPr lang="LID4096" smtClean="0"/>
              <a:t>48</a:t>
            </a:fld>
            <a:endParaRPr lang="LID4096"/>
          </a:p>
        </p:txBody>
      </p:sp>
    </p:spTree>
    <p:extLst>
      <p:ext uri="{BB962C8B-B14F-4D97-AF65-F5344CB8AC3E}">
        <p14:creationId xmlns:p14="http://schemas.microsoft.com/office/powerpoint/2010/main" val="2132248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err="1"/>
              <a:t>StructBERT</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49</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Encoder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WSO + SSO</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Trained to reorder</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shuffled text.</a:t>
            </a:r>
            <a:endParaRPr lang="LID4096" sz="3600" b="1" dirty="0">
              <a:solidFill>
                <a:schemeClr val="dk2"/>
              </a:solidFill>
              <a:latin typeface="Encode Sans Semi Condensed"/>
            </a:endParaRPr>
          </a:p>
        </p:txBody>
      </p:sp>
      <p:pic>
        <p:nvPicPr>
          <p:cNvPr id="20" name="Picture 4" descr="bert-ner · GitHub Topics · GitHub">
            <a:extLst>
              <a:ext uri="{FF2B5EF4-FFF2-40B4-BE49-F238E27FC236}">
                <a16:creationId xmlns:a16="http://schemas.microsoft.com/office/drawing/2014/main" id="{77FA534C-366A-447E-9CB2-5CBD9445364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l="56561" t="56214"/>
          <a:stretch/>
        </p:blipFill>
        <p:spPr bwMode="auto">
          <a:xfrm flipH="1">
            <a:off x="8415488" y="3291840"/>
            <a:ext cx="654179" cy="661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ert-ner · GitHub Topics · GitHub">
            <a:extLst>
              <a:ext uri="{FF2B5EF4-FFF2-40B4-BE49-F238E27FC236}">
                <a16:creationId xmlns:a16="http://schemas.microsoft.com/office/drawing/2014/main" id="{F413E930-17C9-4131-854F-81C171A907C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l="4117" t="42826" r="49653"/>
          <a:stretch/>
        </p:blipFill>
        <p:spPr bwMode="auto">
          <a:xfrm flipH="1">
            <a:off x="9163249" y="3089709"/>
            <a:ext cx="696223" cy="8632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ert-ner · GitHub Topics · GitHub">
            <a:extLst>
              <a:ext uri="{FF2B5EF4-FFF2-40B4-BE49-F238E27FC236}">
                <a16:creationId xmlns:a16="http://schemas.microsoft.com/office/drawing/2014/main" id="{B9D9364B-3B19-4F70-98D2-D1508D4A230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l="56561" b="50382"/>
          <a:stretch/>
        </p:blipFill>
        <p:spPr bwMode="auto">
          <a:xfrm flipH="1">
            <a:off x="8415489" y="2443144"/>
            <a:ext cx="654178" cy="7491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ert-ner · GitHub Topics · GitHub">
            <a:extLst>
              <a:ext uri="{FF2B5EF4-FFF2-40B4-BE49-F238E27FC236}">
                <a16:creationId xmlns:a16="http://schemas.microsoft.com/office/drawing/2014/main" id="{9B8D97D5-75B3-413A-A323-2194C4B1EB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504" b="97494" l="9799" r="89950">
                        <a14:foregroundMark x1="22362" y1="97744" x2="47990" y2="93734"/>
                        <a14:foregroundMark x1="47990" y1="93734" x2="63317" y2="47118"/>
                        <a14:foregroundMark x1="63317" y1="47118" x2="43216" y2="46617"/>
                        <a14:foregroundMark x1="43216" y1="46617" x2="43216" y2="43358"/>
                        <a14:foregroundMark x1="74372" y1="15288" x2="68090" y2="3759"/>
                        <a14:foregroundMark x1="68090" y1="3759" x2="73618" y2="2256"/>
                        <a14:foregroundMark x1="72111" y1="10025" x2="39196" y2="1504"/>
                        <a14:foregroundMark x1="19347" y1="99749" x2="60804" y2="93734"/>
                        <a14:foregroundMark x1="60804" y1="93734" x2="25377" y2="91479"/>
                        <a14:foregroundMark x1="25377" y1="91479" x2="22111" y2="92982"/>
                        <a14:foregroundMark x1="17839" y1="97494" x2="40201" y2="97494"/>
                        <a14:foregroundMark x1="40201" y1="97494" x2="57035" y2="97494"/>
                      </a14:backgroundRemoval>
                    </a14:imgEffect>
                  </a14:imgLayer>
                </a14:imgProps>
              </a:ext>
              <a:ext uri="{28A0092B-C50C-407E-A947-70E740481C1C}">
                <a14:useLocalDpi xmlns:a14="http://schemas.microsoft.com/office/drawing/2010/main" val="0"/>
              </a:ext>
            </a:extLst>
          </a:blip>
          <a:srcRect r="49653" b="63770"/>
          <a:stretch/>
        </p:blipFill>
        <p:spPr bwMode="auto">
          <a:xfrm flipH="1">
            <a:off x="9163248" y="2443143"/>
            <a:ext cx="758225" cy="5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45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2A2A-2035-4DA7-B900-FD875B3EF8EC}"/>
              </a:ext>
            </a:extLst>
          </p:cNvPr>
          <p:cNvSpPr>
            <a:spLocks noGrp="1"/>
          </p:cNvSpPr>
          <p:nvPr>
            <p:ph type="title"/>
          </p:nvPr>
        </p:nvSpPr>
        <p:spPr/>
        <p:txBody>
          <a:bodyPr/>
          <a:lstStyle/>
          <a:p>
            <a:r>
              <a:rPr lang="en-US" dirty="0"/>
              <a:t>A High-Level Look</a:t>
            </a:r>
            <a:endParaRPr lang="LID4096" dirty="0"/>
          </a:p>
        </p:txBody>
      </p:sp>
      <p:pic>
        <p:nvPicPr>
          <p:cNvPr id="15362" name="Picture 2">
            <a:extLst>
              <a:ext uri="{FF2B5EF4-FFF2-40B4-BE49-F238E27FC236}">
                <a16:creationId xmlns:a16="http://schemas.microsoft.com/office/drawing/2014/main" id="{EF203100-7ED0-4F46-B5DF-A408F40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310" y="1496939"/>
            <a:ext cx="7236399" cy="47115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1F8DD5-1473-469C-9EF7-E512037E12C0}"/>
              </a:ext>
            </a:extLst>
          </p:cNvPr>
          <p:cNvSpPr txBox="1"/>
          <p:nvPr/>
        </p:nvSpPr>
        <p:spPr>
          <a:xfrm>
            <a:off x="683394" y="1597794"/>
            <a:ext cx="4254367" cy="1815882"/>
          </a:xfrm>
          <a:prstGeom prst="rect">
            <a:avLst/>
          </a:prstGeom>
          <a:noFill/>
        </p:spPr>
        <p:txBody>
          <a:bodyPr wrap="square">
            <a:spAutoFit/>
          </a:bodyPr>
          <a:lstStyle/>
          <a:p>
            <a:r>
              <a:rPr lang="en-US" sz="2800" dirty="0">
                <a:solidFill>
                  <a:schemeClr val="dk2"/>
                </a:solidFill>
                <a:latin typeface="Encode Sans Semi Condensed"/>
                <a:sym typeface="Encode Sans Semi Condensed"/>
              </a:rPr>
              <a:t>Each of these components is split up into a series of layer with identical architectures.</a:t>
            </a:r>
            <a:endParaRPr lang="LID4096" sz="2800" dirty="0">
              <a:solidFill>
                <a:schemeClr val="dk2"/>
              </a:solidFill>
              <a:latin typeface="Encode Sans Semi Condensed"/>
              <a:sym typeface="Encode Sans Semi Condensed"/>
            </a:endParaRPr>
          </a:p>
        </p:txBody>
      </p:sp>
    </p:spTree>
    <p:extLst>
      <p:ext uri="{BB962C8B-B14F-4D97-AF65-F5344CB8AC3E}">
        <p14:creationId xmlns:p14="http://schemas.microsoft.com/office/powerpoint/2010/main" val="955262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Word Structural Objective</a:t>
            </a:r>
          </a:p>
        </p:txBody>
      </p:sp>
      <p:pic>
        <p:nvPicPr>
          <p:cNvPr id="3" name="Picture 2">
            <a:extLst>
              <a:ext uri="{FF2B5EF4-FFF2-40B4-BE49-F238E27FC236}">
                <a16:creationId xmlns:a16="http://schemas.microsoft.com/office/drawing/2014/main" id="{8C2C1F92-4D12-42E0-A7E6-3E5A35C51E60}"/>
              </a:ext>
            </a:extLst>
          </p:cNvPr>
          <p:cNvPicPr>
            <a:picLocks noChangeAspect="1"/>
          </p:cNvPicPr>
          <p:nvPr/>
        </p:nvPicPr>
        <p:blipFill>
          <a:blip r:embed="rId2"/>
          <a:stretch>
            <a:fillRect/>
          </a:stretch>
        </p:blipFill>
        <p:spPr>
          <a:xfrm>
            <a:off x="698222" y="1377780"/>
            <a:ext cx="10795555" cy="5315223"/>
          </a:xfrm>
          <a:prstGeom prst="rect">
            <a:avLst/>
          </a:prstGeom>
        </p:spPr>
      </p:pic>
    </p:spTree>
    <p:extLst>
      <p:ext uri="{BB962C8B-B14F-4D97-AF65-F5344CB8AC3E}">
        <p14:creationId xmlns:p14="http://schemas.microsoft.com/office/powerpoint/2010/main" val="654499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Sentence Structural Objective</a:t>
            </a:r>
          </a:p>
        </p:txBody>
      </p:sp>
      <p:pic>
        <p:nvPicPr>
          <p:cNvPr id="4" name="Picture 3">
            <a:extLst>
              <a:ext uri="{FF2B5EF4-FFF2-40B4-BE49-F238E27FC236}">
                <a16:creationId xmlns:a16="http://schemas.microsoft.com/office/drawing/2014/main" id="{4743076A-984F-406C-9BDA-33F8DFB8F8CC}"/>
              </a:ext>
            </a:extLst>
          </p:cNvPr>
          <p:cNvPicPr>
            <a:picLocks noChangeAspect="1"/>
          </p:cNvPicPr>
          <p:nvPr/>
        </p:nvPicPr>
        <p:blipFill>
          <a:blip r:embed="rId2"/>
          <a:stretch>
            <a:fillRect/>
          </a:stretch>
        </p:blipFill>
        <p:spPr>
          <a:xfrm>
            <a:off x="2263578" y="1205024"/>
            <a:ext cx="7664844" cy="5410478"/>
          </a:xfrm>
          <a:prstGeom prst="rect">
            <a:avLst/>
          </a:prstGeom>
        </p:spPr>
      </p:pic>
    </p:spTree>
    <p:extLst>
      <p:ext uri="{BB962C8B-B14F-4D97-AF65-F5344CB8AC3E}">
        <p14:creationId xmlns:p14="http://schemas.microsoft.com/office/powerpoint/2010/main" val="747642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Results</a:t>
            </a:r>
          </a:p>
        </p:txBody>
      </p:sp>
      <p:pic>
        <p:nvPicPr>
          <p:cNvPr id="3" name="Picture 2">
            <a:extLst>
              <a:ext uri="{FF2B5EF4-FFF2-40B4-BE49-F238E27FC236}">
                <a16:creationId xmlns:a16="http://schemas.microsoft.com/office/drawing/2014/main" id="{1E37A499-5D70-40D6-A460-7FFA6702A128}"/>
              </a:ext>
            </a:extLst>
          </p:cNvPr>
          <p:cNvPicPr>
            <a:picLocks noChangeAspect="1"/>
          </p:cNvPicPr>
          <p:nvPr/>
        </p:nvPicPr>
        <p:blipFill>
          <a:blip r:embed="rId2"/>
          <a:stretch>
            <a:fillRect/>
          </a:stretch>
        </p:blipFill>
        <p:spPr>
          <a:xfrm>
            <a:off x="362725" y="2170895"/>
            <a:ext cx="11466549" cy="3357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93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Electra</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53</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Encoder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738816" cy="584775"/>
          </a:xfrm>
          <a:prstGeom prst="rect">
            <a:avLst/>
          </a:prstGeom>
          <a:noFill/>
        </p:spPr>
        <p:txBody>
          <a:bodyPr wrap="square" rtlCol="0">
            <a:spAutoFit/>
          </a:bodyPr>
          <a:lstStyle/>
          <a:p>
            <a:r>
              <a:rPr lang="en-US" sz="3200" dirty="0">
                <a:solidFill>
                  <a:schemeClr val="dk2"/>
                </a:solidFill>
                <a:latin typeface="Encode Sans Semi Condensed Blac" panose="00000A06000000000000" pitchFamily="2" charset="0"/>
              </a:rPr>
              <a:t>Task</a:t>
            </a:r>
            <a:r>
              <a:rPr lang="en-US" sz="3200" dirty="0">
                <a:solidFill>
                  <a:schemeClr val="dk2"/>
                </a:solidFill>
                <a:latin typeface="Encode Sans Semi Condensed"/>
              </a:rPr>
              <a:t>: Replaced Token Detection</a:t>
            </a:r>
            <a:endParaRPr lang="LID4096" sz="40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Uses a signal from all</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the text and not just 15%.</a:t>
            </a:r>
            <a:endParaRPr lang="LID4096" sz="3600" b="1" dirty="0">
              <a:solidFill>
                <a:schemeClr val="dk2"/>
              </a:solidFill>
              <a:latin typeface="Encode Sans Semi Condensed"/>
            </a:endParaRPr>
          </a:p>
        </p:txBody>
      </p:sp>
      <p:pic>
        <p:nvPicPr>
          <p:cNvPr id="6146" name="Picture 2" descr="קבוצת אלקטרה - Electra Group - Home | Facebook">
            <a:extLst>
              <a:ext uri="{FF2B5EF4-FFF2-40B4-BE49-F238E27FC236}">
                <a16:creationId xmlns:a16="http://schemas.microsoft.com/office/drawing/2014/main" id="{FCB4122B-3A3A-433B-AB19-9DACC9F6DF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2" b="14262"/>
          <a:stretch/>
        </p:blipFill>
        <p:spPr bwMode="auto">
          <a:xfrm>
            <a:off x="8225734" y="2401426"/>
            <a:ext cx="1872789" cy="148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98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Guest Presentation!</a:t>
            </a:r>
          </a:p>
        </p:txBody>
      </p:sp>
      <p:pic>
        <p:nvPicPr>
          <p:cNvPr id="4" name="Picture 3">
            <a:extLst>
              <a:ext uri="{FF2B5EF4-FFF2-40B4-BE49-F238E27FC236}">
                <a16:creationId xmlns:a16="http://schemas.microsoft.com/office/drawing/2014/main" id="{E17A95D8-59C3-45A8-8D07-372CB5CA3AB2}"/>
              </a:ext>
            </a:extLst>
          </p:cNvPr>
          <p:cNvPicPr>
            <a:picLocks noChangeAspect="1"/>
          </p:cNvPicPr>
          <p:nvPr/>
        </p:nvPicPr>
        <p:blipFill>
          <a:blip r:embed="rId2"/>
          <a:stretch>
            <a:fillRect/>
          </a:stretch>
        </p:blipFill>
        <p:spPr>
          <a:xfrm>
            <a:off x="663991" y="2277334"/>
            <a:ext cx="10864017" cy="3152441"/>
          </a:xfrm>
          <a:prstGeom prst="rect">
            <a:avLst/>
          </a:prstGeom>
        </p:spPr>
      </p:pic>
    </p:spTree>
    <p:extLst>
      <p:ext uri="{BB962C8B-B14F-4D97-AF65-F5344CB8AC3E}">
        <p14:creationId xmlns:p14="http://schemas.microsoft.com/office/powerpoint/2010/main" val="3255743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a:t>Decoders</a:t>
            </a:r>
            <a:endParaRPr lang="LID4096" dirty="0"/>
          </a:p>
        </p:txBody>
      </p:sp>
    </p:spTree>
    <p:extLst>
      <p:ext uri="{BB962C8B-B14F-4D97-AF65-F5344CB8AC3E}">
        <p14:creationId xmlns:p14="http://schemas.microsoft.com/office/powerpoint/2010/main" val="385165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0" y="53675"/>
            <a:ext cx="12192000" cy="752127"/>
          </a:xfrm>
          <a:prstGeom prst="rect">
            <a:avLst/>
          </a:prstGeom>
          <a:noFill/>
          <a:ln>
            <a:noFill/>
          </a:ln>
        </p:spPr>
        <p:txBody>
          <a:bodyPr spcFirstLastPara="1" wrap="square" lIns="0" tIns="13333" rIns="0" bIns="0" anchor="t" anchorCtr="0">
            <a:spAutoFit/>
          </a:bodyPr>
          <a:lstStyle/>
          <a:p>
            <a:pPr marL="16933"/>
            <a:r>
              <a:rPr lang="en" sz="4800" dirty="0"/>
              <a:t>Pre-training for three types of architectures</a:t>
            </a:r>
            <a:endParaRPr sz="4800" dirty="0"/>
          </a:p>
        </p:txBody>
      </p:sp>
      <p:sp>
        <p:nvSpPr>
          <p:cNvPr id="281" name="Google Shape;281;p55"/>
          <p:cNvSpPr txBox="1"/>
          <p:nvPr/>
        </p:nvSpPr>
        <p:spPr>
          <a:xfrm>
            <a:off x="485037" y="1156463"/>
            <a:ext cx="9618800" cy="362341"/>
          </a:xfrm>
          <a:prstGeom prst="rect">
            <a:avLst/>
          </a:prstGeom>
          <a:noFill/>
          <a:ln>
            <a:noFill/>
          </a:ln>
        </p:spPr>
        <p:txBody>
          <a:bodyPr spcFirstLastPara="1" wrap="square" lIns="0" tIns="13333" rIns="0" bIns="0" anchor="t" anchorCtr="0">
            <a:spAutoFit/>
          </a:bodyPr>
          <a:lstStyle/>
          <a:p>
            <a:pPr marL="16933"/>
            <a:r>
              <a:rPr lang="en" sz="2267" dirty="0">
                <a:latin typeface="Calibri"/>
                <a:ea typeface="Calibri"/>
                <a:cs typeface="Calibri"/>
                <a:sym typeface="Calibri"/>
              </a:rPr>
              <a:t>The neural architecture influences the type of pretraining, and natural use cases.</a:t>
            </a:r>
            <a:endParaRPr sz="2267" dirty="0">
              <a:latin typeface="Calibri"/>
              <a:ea typeface="Calibri"/>
              <a:cs typeface="Calibri"/>
              <a:sym typeface="Calibri"/>
            </a:endParaRPr>
          </a:p>
        </p:txBody>
      </p:sp>
      <p:sp>
        <p:nvSpPr>
          <p:cNvPr id="282" name="Google Shape;282;p55"/>
          <p:cNvSpPr/>
          <p:nvPr/>
        </p:nvSpPr>
        <p:spPr>
          <a:xfrm>
            <a:off x="1002601" y="3385401"/>
            <a:ext cx="1552000" cy="103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4" name="Google Shape;294;p55"/>
          <p:cNvSpPr txBox="1"/>
          <p:nvPr/>
        </p:nvSpPr>
        <p:spPr>
          <a:xfrm>
            <a:off x="2970657" y="3716123"/>
            <a:ext cx="1163600" cy="362341"/>
          </a:xfrm>
          <a:prstGeom prst="rect">
            <a:avLst/>
          </a:prstGeom>
          <a:noFill/>
          <a:ln>
            <a:noFill/>
          </a:ln>
        </p:spPr>
        <p:txBody>
          <a:bodyPr spcFirstLastPara="1" wrap="square" lIns="0" tIns="13333" rIns="0" bIns="0" anchor="t" anchorCtr="0">
            <a:spAutoFit/>
          </a:bodyPr>
          <a:lstStyle/>
          <a:p>
            <a:pPr marL="16933"/>
            <a:r>
              <a:rPr lang="en" sz="2267" b="1">
                <a:latin typeface="Calibri"/>
                <a:ea typeface="Calibri"/>
                <a:cs typeface="Calibri"/>
                <a:sym typeface="Calibri"/>
              </a:rPr>
              <a:t>Decoders</a:t>
            </a:r>
            <a:endParaRPr sz="2267">
              <a:latin typeface="Calibri"/>
              <a:ea typeface="Calibri"/>
              <a:cs typeface="Calibri"/>
              <a:sym typeface="Calibri"/>
            </a:endParaRPr>
          </a:p>
        </p:txBody>
      </p:sp>
      <p:sp>
        <p:nvSpPr>
          <p:cNvPr id="295" name="Google Shape;295;p55"/>
          <p:cNvSpPr txBox="1"/>
          <p:nvPr/>
        </p:nvSpPr>
        <p:spPr>
          <a:xfrm>
            <a:off x="4555363" y="3429000"/>
            <a:ext cx="6903600" cy="1194127"/>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Language models! </a:t>
            </a:r>
            <a:r>
              <a:rPr lang="en-US" sz="2267" dirty="0">
                <a:solidFill>
                  <a:schemeClr val="dk1"/>
                </a:solidFill>
                <a:latin typeface="Calibri"/>
                <a:ea typeface="Calibri"/>
                <a:cs typeface="Calibri"/>
                <a:sym typeface="Calibri"/>
              </a:rPr>
              <a:t>Impose a probability distribution on the language. </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Nice to generate from; can’t condition on future words</a:t>
            </a:r>
            <a:endParaRPr sz="2267" dirty="0">
              <a:solidFill>
                <a:schemeClr val="dk1"/>
              </a:solidFill>
              <a:latin typeface="Calibri"/>
              <a:ea typeface="Calibri"/>
              <a:cs typeface="Calibri"/>
              <a:sym typeface="Calibri"/>
            </a:endParaRPr>
          </a:p>
        </p:txBody>
      </p:sp>
      <p:sp>
        <p:nvSpPr>
          <p:cNvPr id="298" name="Google Shape;298;p55"/>
          <p:cNvSpPr/>
          <p:nvPr/>
        </p:nvSpPr>
        <p:spPr>
          <a:xfrm>
            <a:off x="877824" y="4876609"/>
            <a:ext cx="1890000" cy="160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9" name="Google Shape;299;p55"/>
          <p:cNvSpPr txBox="1"/>
          <p:nvPr/>
        </p:nvSpPr>
        <p:spPr>
          <a:xfrm>
            <a:off x="2970657" y="5234433"/>
            <a:ext cx="1163600" cy="850105"/>
          </a:xfrm>
          <a:prstGeom prst="rect">
            <a:avLst/>
          </a:prstGeom>
          <a:noFill/>
          <a:ln>
            <a:noFill/>
          </a:ln>
        </p:spPr>
        <p:txBody>
          <a:bodyPr spcFirstLastPara="1" wrap="square" lIns="0" tIns="12700" rIns="0" bIns="0" anchor="t" anchorCtr="0">
            <a:spAutoFit/>
          </a:bodyPr>
          <a:lstStyle/>
          <a:p>
            <a:pPr marL="16933">
              <a:lnSpc>
                <a:spcPct val="120000"/>
              </a:lnSpc>
            </a:pPr>
            <a:r>
              <a:rPr lang="en" sz="2267" b="1">
                <a:latin typeface="Calibri"/>
                <a:ea typeface="Calibri"/>
                <a:cs typeface="Calibri"/>
                <a:sym typeface="Calibri"/>
              </a:rPr>
              <a:t>Encoder-  Decoders</a:t>
            </a:r>
            <a:endParaRPr sz="2267">
              <a:latin typeface="Calibri"/>
              <a:ea typeface="Calibri"/>
              <a:cs typeface="Calibri"/>
              <a:sym typeface="Calibri"/>
            </a:endParaRPr>
          </a:p>
        </p:txBody>
      </p:sp>
      <p:sp>
        <p:nvSpPr>
          <p:cNvPr id="300" name="Google Shape;300;p55"/>
          <p:cNvSpPr txBox="1"/>
          <p:nvPr/>
        </p:nvSpPr>
        <p:spPr>
          <a:xfrm>
            <a:off x="4555363" y="5206949"/>
            <a:ext cx="49808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Good parts of decoders and encoders?</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What’s the best way to pretrain them?</a:t>
            </a:r>
            <a:endParaRPr sz="2267" dirty="0">
              <a:solidFill>
                <a:schemeClr val="dk1"/>
              </a:solidFill>
              <a:latin typeface="Calibri"/>
              <a:ea typeface="Calibri"/>
              <a:cs typeface="Calibri"/>
              <a:sym typeface="Calibri"/>
            </a:endParaRPr>
          </a:p>
        </p:txBody>
      </p:sp>
      <p:grpSp>
        <p:nvGrpSpPr>
          <p:cNvPr id="24" name="Google Shape;283;p55">
            <a:extLst>
              <a:ext uri="{FF2B5EF4-FFF2-40B4-BE49-F238E27FC236}">
                <a16:creationId xmlns:a16="http://schemas.microsoft.com/office/drawing/2014/main" id="{DAE36160-45E5-4F9D-8F83-B46B11A9207F}"/>
              </a:ext>
            </a:extLst>
          </p:cNvPr>
          <p:cNvGrpSpPr/>
          <p:nvPr/>
        </p:nvGrpSpPr>
        <p:grpSpPr>
          <a:xfrm>
            <a:off x="1002601" y="1866948"/>
            <a:ext cx="1542669" cy="1028700"/>
            <a:chOff x="1007364" y="3287267"/>
            <a:chExt cx="1542669" cy="1028700"/>
          </a:xfrm>
        </p:grpSpPr>
        <p:sp>
          <p:nvSpPr>
            <p:cNvPr id="25" name="Google Shape;284;p55">
              <a:extLst>
                <a:ext uri="{FF2B5EF4-FFF2-40B4-BE49-F238E27FC236}">
                  <a16:creationId xmlns:a16="http://schemas.microsoft.com/office/drawing/2014/main" id="{383C3433-1B69-4CA9-BAD5-41F436F799EF}"/>
                </a:ext>
              </a:extLst>
            </p:cNvPr>
            <p:cNvSpPr/>
            <p:nvPr/>
          </p:nvSpPr>
          <p:spPr>
            <a:xfrm>
              <a:off x="1007364" y="3287267"/>
              <a:ext cx="192405" cy="1028700"/>
            </a:xfrm>
            <a:custGeom>
              <a:avLst/>
              <a:gdLst/>
              <a:ahLst/>
              <a:cxnLst/>
              <a:rect l="l" t="t" r="r" b="b"/>
              <a:pathLst>
                <a:path w="192405" h="1028700" extrusionOk="0">
                  <a:moveTo>
                    <a:pt x="192024" y="679704"/>
                  </a:moveTo>
                  <a:lnTo>
                    <a:pt x="189509" y="667258"/>
                  </a:lnTo>
                  <a:lnTo>
                    <a:pt x="182651" y="657085"/>
                  </a:lnTo>
                  <a:lnTo>
                    <a:pt x="172478" y="650227"/>
                  </a:lnTo>
                  <a:lnTo>
                    <a:pt x="160020" y="647700"/>
                  </a:lnTo>
                  <a:lnTo>
                    <a:pt x="32004" y="647700"/>
                  </a:lnTo>
                  <a:lnTo>
                    <a:pt x="19545" y="650227"/>
                  </a:lnTo>
                  <a:lnTo>
                    <a:pt x="9372" y="657085"/>
                  </a:lnTo>
                  <a:lnTo>
                    <a:pt x="2501" y="667258"/>
                  </a:lnTo>
                  <a:lnTo>
                    <a:pt x="0" y="679704"/>
                  </a:lnTo>
                  <a:lnTo>
                    <a:pt x="0" y="996696"/>
                  </a:lnTo>
                  <a:lnTo>
                    <a:pt x="2501" y="1009154"/>
                  </a:lnTo>
                  <a:lnTo>
                    <a:pt x="9372" y="1019327"/>
                  </a:lnTo>
                  <a:lnTo>
                    <a:pt x="19545" y="1026185"/>
                  </a:lnTo>
                  <a:lnTo>
                    <a:pt x="32004" y="1028700"/>
                  </a:lnTo>
                  <a:lnTo>
                    <a:pt x="160020" y="1028700"/>
                  </a:lnTo>
                  <a:lnTo>
                    <a:pt x="172478" y="1026185"/>
                  </a:lnTo>
                  <a:lnTo>
                    <a:pt x="182651" y="1019327"/>
                  </a:lnTo>
                  <a:lnTo>
                    <a:pt x="189509" y="1009154"/>
                  </a:lnTo>
                  <a:lnTo>
                    <a:pt x="192024" y="996696"/>
                  </a:lnTo>
                  <a:lnTo>
                    <a:pt x="192024" y="679704"/>
                  </a:lnTo>
                  <a:close/>
                </a:path>
                <a:path w="192405" h="1028700" extrusionOk="0">
                  <a:moveTo>
                    <a:pt x="192024" y="32004"/>
                  </a:moveTo>
                  <a:lnTo>
                    <a:pt x="189509" y="19558"/>
                  </a:lnTo>
                  <a:lnTo>
                    <a:pt x="182651" y="9385"/>
                  </a:lnTo>
                  <a:lnTo>
                    <a:pt x="172478" y="2527"/>
                  </a:lnTo>
                  <a:lnTo>
                    <a:pt x="160020" y="0"/>
                  </a:lnTo>
                  <a:lnTo>
                    <a:pt x="32004" y="0"/>
                  </a:lnTo>
                  <a:lnTo>
                    <a:pt x="19545" y="2527"/>
                  </a:lnTo>
                  <a:lnTo>
                    <a:pt x="9372" y="9385"/>
                  </a:lnTo>
                  <a:lnTo>
                    <a:pt x="2501" y="19558"/>
                  </a:lnTo>
                  <a:lnTo>
                    <a:pt x="0" y="32004"/>
                  </a:lnTo>
                  <a:lnTo>
                    <a:pt x="0" y="348996"/>
                  </a:lnTo>
                  <a:lnTo>
                    <a:pt x="2501" y="361454"/>
                  </a:lnTo>
                  <a:lnTo>
                    <a:pt x="9372" y="371627"/>
                  </a:lnTo>
                  <a:lnTo>
                    <a:pt x="19545" y="378485"/>
                  </a:lnTo>
                  <a:lnTo>
                    <a:pt x="32004" y="381000"/>
                  </a:lnTo>
                  <a:lnTo>
                    <a:pt x="160020" y="381000"/>
                  </a:lnTo>
                  <a:lnTo>
                    <a:pt x="172478" y="378485"/>
                  </a:lnTo>
                  <a:lnTo>
                    <a:pt x="182651" y="371627"/>
                  </a:lnTo>
                  <a:lnTo>
                    <a:pt x="189509"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6" name="Google Shape;285;p55">
              <a:extLst>
                <a:ext uri="{FF2B5EF4-FFF2-40B4-BE49-F238E27FC236}">
                  <a16:creationId xmlns:a16="http://schemas.microsoft.com/office/drawing/2014/main" id="{62082EC3-CF44-4797-982E-CBCB73679454}"/>
                </a:ext>
              </a:extLst>
            </p:cNvPr>
            <p:cNvSpPr/>
            <p:nvPr/>
          </p:nvSpPr>
          <p:spPr>
            <a:xfrm>
              <a:off x="1065275" y="3668267"/>
              <a:ext cx="76200" cy="266700"/>
            </a:xfrm>
            <a:custGeom>
              <a:avLst/>
              <a:gdLst/>
              <a:ahLst/>
              <a:cxnLst/>
              <a:rect l="l" t="t" r="r" b="b"/>
              <a:pathLst>
                <a:path w="76200" h="266700" extrusionOk="0">
                  <a:moveTo>
                    <a:pt x="44450" y="63499"/>
                  </a:moveTo>
                  <a:lnTo>
                    <a:pt x="31750" y="63499"/>
                  </a:lnTo>
                  <a:lnTo>
                    <a:pt x="31750" y="266699"/>
                  </a:lnTo>
                  <a:lnTo>
                    <a:pt x="44450" y="266699"/>
                  </a:lnTo>
                  <a:lnTo>
                    <a:pt x="44450" y="63499"/>
                  </a:lnTo>
                  <a:close/>
                </a:path>
                <a:path w="76200" h="266700" extrusionOk="0">
                  <a:moveTo>
                    <a:pt x="38100" y="0"/>
                  </a:moveTo>
                  <a:lnTo>
                    <a:pt x="0" y="76199"/>
                  </a:lnTo>
                  <a:lnTo>
                    <a:pt x="31750" y="76199"/>
                  </a:lnTo>
                  <a:lnTo>
                    <a:pt x="31750" y="63499"/>
                  </a:lnTo>
                  <a:lnTo>
                    <a:pt x="69850" y="63499"/>
                  </a:lnTo>
                  <a:lnTo>
                    <a:pt x="38100" y="0"/>
                  </a:lnTo>
                  <a:close/>
                </a:path>
                <a:path w="76200" h="266700" extrusionOk="0">
                  <a:moveTo>
                    <a:pt x="69850" y="63499"/>
                  </a:moveTo>
                  <a:lnTo>
                    <a:pt x="44450" y="63499"/>
                  </a:lnTo>
                  <a:lnTo>
                    <a:pt x="44450" y="76199"/>
                  </a:lnTo>
                  <a:lnTo>
                    <a:pt x="76200" y="76199"/>
                  </a:lnTo>
                  <a:lnTo>
                    <a:pt x="69850" y="63499"/>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7" name="Google Shape;286;p55">
              <a:extLst>
                <a:ext uri="{FF2B5EF4-FFF2-40B4-BE49-F238E27FC236}">
                  <a16:creationId xmlns:a16="http://schemas.microsoft.com/office/drawing/2014/main" id="{6380F324-CB40-4249-9A28-60FEBA70F18C}"/>
                </a:ext>
              </a:extLst>
            </p:cNvPr>
            <p:cNvSpPr/>
            <p:nvPr/>
          </p:nvSpPr>
          <p:spPr>
            <a:xfrm>
              <a:off x="135178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8" name="Google Shape;287;p55">
              <a:extLst>
                <a:ext uri="{FF2B5EF4-FFF2-40B4-BE49-F238E27FC236}">
                  <a16:creationId xmlns:a16="http://schemas.microsoft.com/office/drawing/2014/main" id="{9E8EB15B-4C44-4B80-A048-AC39B288B785}"/>
                </a:ext>
              </a:extLst>
            </p:cNvPr>
            <p:cNvSpPr/>
            <p:nvPr/>
          </p:nvSpPr>
          <p:spPr>
            <a:xfrm>
              <a:off x="1099489" y="3668267"/>
              <a:ext cx="348615" cy="271779"/>
            </a:xfrm>
            <a:custGeom>
              <a:avLst/>
              <a:gdLst/>
              <a:ahLst/>
              <a:cxnLst/>
              <a:rect l="l" t="t" r="r" b="b"/>
              <a:pathLst>
                <a:path w="348615" h="271779" extrusionOk="0">
                  <a:moveTo>
                    <a:pt x="284261" y="41702"/>
                  </a:moveTo>
                  <a:lnTo>
                    <a:pt x="0" y="261619"/>
                  </a:lnTo>
                  <a:lnTo>
                    <a:pt x="7772" y="271779"/>
                  </a:lnTo>
                  <a:lnTo>
                    <a:pt x="292027" y="51725"/>
                  </a:lnTo>
                  <a:lnTo>
                    <a:pt x="284261" y="41702"/>
                  </a:lnTo>
                  <a:close/>
                </a:path>
                <a:path w="348615" h="271779" extrusionOk="0">
                  <a:moveTo>
                    <a:pt x="332127" y="33908"/>
                  </a:moveTo>
                  <a:lnTo>
                    <a:pt x="294335" y="33908"/>
                  </a:lnTo>
                  <a:lnTo>
                    <a:pt x="302082" y="43941"/>
                  </a:lnTo>
                  <a:lnTo>
                    <a:pt x="292027" y="51725"/>
                  </a:lnTo>
                  <a:lnTo>
                    <a:pt x="311480" y="76834"/>
                  </a:lnTo>
                  <a:lnTo>
                    <a:pt x="332127" y="33908"/>
                  </a:lnTo>
                  <a:close/>
                </a:path>
                <a:path w="348615" h="271779" extrusionOk="0">
                  <a:moveTo>
                    <a:pt x="294335" y="33908"/>
                  </a:moveTo>
                  <a:lnTo>
                    <a:pt x="284261" y="41702"/>
                  </a:lnTo>
                  <a:lnTo>
                    <a:pt x="292027" y="51725"/>
                  </a:lnTo>
                  <a:lnTo>
                    <a:pt x="302082" y="43941"/>
                  </a:lnTo>
                  <a:lnTo>
                    <a:pt x="294335" y="33908"/>
                  </a:lnTo>
                  <a:close/>
                </a:path>
                <a:path w="348615" h="271779" extrusionOk="0">
                  <a:moveTo>
                    <a:pt x="348437" y="0"/>
                  </a:moveTo>
                  <a:lnTo>
                    <a:pt x="264744" y="16509"/>
                  </a:lnTo>
                  <a:lnTo>
                    <a:pt x="284261" y="41702"/>
                  </a:lnTo>
                  <a:lnTo>
                    <a:pt x="294335" y="33908"/>
                  </a:lnTo>
                  <a:lnTo>
                    <a:pt x="332127" y="33908"/>
                  </a:lnTo>
                  <a:lnTo>
                    <a:pt x="348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 name="Google Shape;288;p55">
              <a:extLst>
                <a:ext uri="{FF2B5EF4-FFF2-40B4-BE49-F238E27FC236}">
                  <a16:creationId xmlns:a16="http://schemas.microsoft.com/office/drawing/2014/main" id="{6FBBD9D3-7203-49ED-A081-078D93BF0543}"/>
                </a:ext>
              </a:extLst>
            </p:cNvPr>
            <p:cNvSpPr/>
            <p:nvPr/>
          </p:nvSpPr>
          <p:spPr>
            <a:xfrm>
              <a:off x="1696212"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0" name="Google Shape;289;p55">
              <a:extLst>
                <a:ext uri="{FF2B5EF4-FFF2-40B4-BE49-F238E27FC236}">
                  <a16:creationId xmlns:a16="http://schemas.microsoft.com/office/drawing/2014/main" id="{65995FE5-9809-4838-9A07-C417F28A15E0}"/>
                </a:ext>
              </a:extLst>
            </p:cNvPr>
            <p:cNvSpPr/>
            <p:nvPr/>
          </p:nvSpPr>
          <p:spPr>
            <a:xfrm>
              <a:off x="1101077" y="3660266"/>
              <a:ext cx="691514" cy="280670"/>
            </a:xfrm>
            <a:custGeom>
              <a:avLst/>
              <a:gdLst/>
              <a:ahLst/>
              <a:cxnLst/>
              <a:rect l="l" t="t" r="r" b="b"/>
              <a:pathLst>
                <a:path w="691514" h="280670" extrusionOk="0">
                  <a:moveTo>
                    <a:pt x="617933" y="29613"/>
                  </a:moveTo>
                  <a:lnTo>
                    <a:pt x="0" y="268731"/>
                  </a:lnTo>
                  <a:lnTo>
                    <a:pt x="4584" y="280669"/>
                  </a:lnTo>
                  <a:lnTo>
                    <a:pt x="622517" y="41421"/>
                  </a:lnTo>
                  <a:lnTo>
                    <a:pt x="617933" y="29613"/>
                  </a:lnTo>
                  <a:close/>
                </a:path>
                <a:path w="691514" h="280670" extrusionOk="0">
                  <a:moveTo>
                    <a:pt x="675799" y="25018"/>
                  </a:moveTo>
                  <a:lnTo>
                    <a:pt x="629805" y="25018"/>
                  </a:lnTo>
                  <a:lnTo>
                    <a:pt x="634377" y="36829"/>
                  </a:lnTo>
                  <a:lnTo>
                    <a:pt x="622517" y="41421"/>
                  </a:lnTo>
                  <a:lnTo>
                    <a:pt x="633996" y="70992"/>
                  </a:lnTo>
                  <a:lnTo>
                    <a:pt x="675799" y="25018"/>
                  </a:lnTo>
                  <a:close/>
                </a:path>
                <a:path w="691514" h="280670" extrusionOk="0">
                  <a:moveTo>
                    <a:pt x="629805" y="25018"/>
                  </a:moveTo>
                  <a:lnTo>
                    <a:pt x="617933" y="29613"/>
                  </a:lnTo>
                  <a:lnTo>
                    <a:pt x="622517" y="41421"/>
                  </a:lnTo>
                  <a:lnTo>
                    <a:pt x="634377" y="36829"/>
                  </a:lnTo>
                  <a:lnTo>
                    <a:pt x="629805" y="25018"/>
                  </a:lnTo>
                  <a:close/>
                </a:path>
                <a:path w="691514" h="280670" extrusionOk="0">
                  <a:moveTo>
                    <a:pt x="606437" y="0"/>
                  </a:moveTo>
                  <a:lnTo>
                    <a:pt x="617933" y="29613"/>
                  </a:lnTo>
                  <a:lnTo>
                    <a:pt x="629805" y="25018"/>
                  </a:lnTo>
                  <a:lnTo>
                    <a:pt x="675799" y="25018"/>
                  </a:lnTo>
                  <a:lnTo>
                    <a:pt x="691273" y="8000"/>
                  </a:lnTo>
                  <a:lnTo>
                    <a:pt x="606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1" name="Google Shape;290;p55">
              <a:extLst>
                <a:ext uri="{FF2B5EF4-FFF2-40B4-BE49-F238E27FC236}">
                  <a16:creationId xmlns:a16="http://schemas.microsoft.com/office/drawing/2014/main" id="{41D0FE4E-4438-46A0-98AC-C5233DF54387}"/>
                </a:ext>
              </a:extLst>
            </p:cNvPr>
            <p:cNvSpPr/>
            <p:nvPr/>
          </p:nvSpPr>
          <p:spPr>
            <a:xfrm>
              <a:off x="2040636"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2" name="Google Shape;291;p55">
              <a:extLst>
                <a:ext uri="{FF2B5EF4-FFF2-40B4-BE49-F238E27FC236}">
                  <a16:creationId xmlns:a16="http://schemas.microsoft.com/office/drawing/2014/main" id="{FF312F76-996E-4E76-85D0-E147E377144F}"/>
                </a:ext>
              </a:extLst>
            </p:cNvPr>
            <p:cNvSpPr/>
            <p:nvPr/>
          </p:nvSpPr>
          <p:spPr>
            <a:xfrm>
              <a:off x="1445513" y="3660266"/>
              <a:ext cx="691514" cy="280670"/>
            </a:xfrm>
            <a:custGeom>
              <a:avLst/>
              <a:gdLst/>
              <a:ahLst/>
              <a:cxnLst/>
              <a:rect l="l" t="t" r="r" b="b"/>
              <a:pathLst>
                <a:path w="691514" h="280670" extrusionOk="0">
                  <a:moveTo>
                    <a:pt x="617920" y="29613"/>
                  </a:moveTo>
                  <a:lnTo>
                    <a:pt x="0" y="268731"/>
                  </a:lnTo>
                  <a:lnTo>
                    <a:pt x="4572" y="280669"/>
                  </a:lnTo>
                  <a:lnTo>
                    <a:pt x="622504" y="41421"/>
                  </a:lnTo>
                  <a:lnTo>
                    <a:pt x="617920" y="29613"/>
                  </a:lnTo>
                  <a:close/>
                </a:path>
                <a:path w="691514" h="280670" extrusionOk="0">
                  <a:moveTo>
                    <a:pt x="675786" y="25018"/>
                  </a:moveTo>
                  <a:lnTo>
                    <a:pt x="629793" y="25018"/>
                  </a:lnTo>
                  <a:lnTo>
                    <a:pt x="634365" y="36829"/>
                  </a:lnTo>
                  <a:lnTo>
                    <a:pt x="622504" y="41421"/>
                  </a:lnTo>
                  <a:lnTo>
                    <a:pt x="633984" y="70992"/>
                  </a:lnTo>
                  <a:lnTo>
                    <a:pt x="675786" y="25018"/>
                  </a:lnTo>
                  <a:close/>
                </a:path>
                <a:path w="691514" h="280670" extrusionOk="0">
                  <a:moveTo>
                    <a:pt x="629793" y="25018"/>
                  </a:moveTo>
                  <a:lnTo>
                    <a:pt x="617920" y="29613"/>
                  </a:lnTo>
                  <a:lnTo>
                    <a:pt x="622504" y="41421"/>
                  </a:lnTo>
                  <a:lnTo>
                    <a:pt x="634365" y="36829"/>
                  </a:lnTo>
                  <a:lnTo>
                    <a:pt x="629793" y="25018"/>
                  </a:lnTo>
                  <a:close/>
                </a:path>
                <a:path w="691514" h="280670" extrusionOk="0">
                  <a:moveTo>
                    <a:pt x="606425" y="0"/>
                  </a:moveTo>
                  <a:lnTo>
                    <a:pt x="617920" y="29613"/>
                  </a:lnTo>
                  <a:lnTo>
                    <a:pt x="629793" y="25018"/>
                  </a:lnTo>
                  <a:lnTo>
                    <a:pt x="675786" y="25018"/>
                  </a:lnTo>
                  <a:lnTo>
                    <a:pt x="691261" y="8000"/>
                  </a:lnTo>
                  <a:lnTo>
                    <a:pt x="606425"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3" name="Google Shape;292;p55">
              <a:extLst>
                <a:ext uri="{FF2B5EF4-FFF2-40B4-BE49-F238E27FC236}">
                  <a16:creationId xmlns:a16="http://schemas.microsoft.com/office/drawing/2014/main" id="{6C35E8A3-16E5-4E47-9C85-B3F363A219EB}"/>
                </a:ext>
              </a:extLst>
            </p:cNvPr>
            <p:cNvSpPr/>
            <p:nvPr/>
          </p:nvSpPr>
          <p:spPr>
            <a:xfrm>
              <a:off x="235762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4" name="Google Shape;293;p55">
              <a:extLst>
                <a:ext uri="{FF2B5EF4-FFF2-40B4-BE49-F238E27FC236}">
                  <a16:creationId xmlns:a16="http://schemas.microsoft.com/office/drawing/2014/main" id="{DE75070A-BDFC-43FB-891D-0021543B61EE}"/>
                </a:ext>
              </a:extLst>
            </p:cNvPr>
            <p:cNvSpPr/>
            <p:nvPr/>
          </p:nvSpPr>
          <p:spPr>
            <a:xfrm>
              <a:off x="1102144" y="3645661"/>
              <a:ext cx="1390014" cy="295910"/>
            </a:xfrm>
            <a:custGeom>
              <a:avLst/>
              <a:gdLst/>
              <a:ahLst/>
              <a:cxnLst/>
              <a:rect l="l" t="t" r="r" b="b"/>
              <a:pathLst>
                <a:path w="1390014" h="295910" extrusionOk="0">
                  <a:moveTo>
                    <a:pt x="1389595" y="98806"/>
                  </a:moveTo>
                  <a:lnTo>
                    <a:pt x="1383245" y="86106"/>
                  </a:lnTo>
                  <a:lnTo>
                    <a:pt x="1351762" y="23152"/>
                  </a:lnTo>
                  <a:lnTo>
                    <a:pt x="1351864" y="22910"/>
                  </a:lnTo>
                  <a:lnTo>
                    <a:pt x="1352257" y="22606"/>
                  </a:lnTo>
                  <a:lnTo>
                    <a:pt x="1345145" y="20650"/>
                  </a:lnTo>
                  <a:lnTo>
                    <a:pt x="1345145" y="98806"/>
                  </a:lnTo>
                  <a:lnTo>
                    <a:pt x="1345145" y="275310"/>
                  </a:lnTo>
                  <a:lnTo>
                    <a:pt x="1317548" y="252133"/>
                  </a:lnTo>
                  <a:lnTo>
                    <a:pt x="1317548" y="268617"/>
                  </a:lnTo>
                  <a:lnTo>
                    <a:pt x="1255306" y="243535"/>
                  </a:lnTo>
                  <a:lnTo>
                    <a:pt x="1255306" y="257124"/>
                  </a:lnTo>
                  <a:lnTo>
                    <a:pt x="1159865" y="231838"/>
                  </a:lnTo>
                  <a:lnTo>
                    <a:pt x="1159865" y="244894"/>
                  </a:lnTo>
                  <a:lnTo>
                    <a:pt x="1109129" y="234873"/>
                  </a:lnTo>
                  <a:lnTo>
                    <a:pt x="1112227" y="232270"/>
                  </a:lnTo>
                  <a:lnTo>
                    <a:pt x="1159865" y="244894"/>
                  </a:lnTo>
                  <a:lnTo>
                    <a:pt x="1159865" y="231838"/>
                  </a:lnTo>
                  <a:lnTo>
                    <a:pt x="1124051" y="222338"/>
                  </a:lnTo>
                  <a:lnTo>
                    <a:pt x="1138605" y="210121"/>
                  </a:lnTo>
                  <a:lnTo>
                    <a:pt x="1255306" y="257124"/>
                  </a:lnTo>
                  <a:lnTo>
                    <a:pt x="1255306" y="243535"/>
                  </a:lnTo>
                  <a:lnTo>
                    <a:pt x="1149565" y="200914"/>
                  </a:lnTo>
                  <a:lnTo>
                    <a:pt x="1193241" y="164223"/>
                  </a:lnTo>
                  <a:lnTo>
                    <a:pt x="1317548" y="268617"/>
                  </a:lnTo>
                  <a:lnTo>
                    <a:pt x="1317548" y="252133"/>
                  </a:lnTo>
                  <a:lnTo>
                    <a:pt x="1203096" y="155956"/>
                  </a:lnTo>
                  <a:lnTo>
                    <a:pt x="1293164" y="80302"/>
                  </a:lnTo>
                  <a:lnTo>
                    <a:pt x="1295615" y="86360"/>
                  </a:lnTo>
                  <a:lnTo>
                    <a:pt x="1300975" y="80314"/>
                  </a:lnTo>
                  <a:lnTo>
                    <a:pt x="1314551" y="96481"/>
                  </a:lnTo>
                  <a:lnTo>
                    <a:pt x="1313395" y="98806"/>
                  </a:lnTo>
                  <a:lnTo>
                    <a:pt x="1316507" y="98806"/>
                  </a:lnTo>
                  <a:lnTo>
                    <a:pt x="1318221" y="100838"/>
                  </a:lnTo>
                  <a:lnTo>
                    <a:pt x="1319098" y="98806"/>
                  </a:lnTo>
                  <a:lnTo>
                    <a:pt x="1345145" y="98806"/>
                  </a:lnTo>
                  <a:lnTo>
                    <a:pt x="1345145" y="20650"/>
                  </a:lnTo>
                  <a:lnTo>
                    <a:pt x="1284122" y="3873"/>
                  </a:lnTo>
                  <a:lnTo>
                    <a:pt x="1284122" y="71297"/>
                  </a:lnTo>
                  <a:lnTo>
                    <a:pt x="1193241" y="147675"/>
                  </a:lnTo>
                  <a:lnTo>
                    <a:pt x="1183386" y="139395"/>
                  </a:lnTo>
                  <a:lnTo>
                    <a:pt x="1183386" y="155943"/>
                  </a:lnTo>
                  <a:lnTo>
                    <a:pt x="1136256" y="195554"/>
                  </a:lnTo>
                  <a:lnTo>
                    <a:pt x="1125296" y="191147"/>
                  </a:lnTo>
                  <a:lnTo>
                    <a:pt x="1125296" y="204762"/>
                  </a:lnTo>
                  <a:lnTo>
                    <a:pt x="1109091" y="218376"/>
                  </a:lnTo>
                  <a:lnTo>
                    <a:pt x="1097280" y="215252"/>
                  </a:lnTo>
                  <a:lnTo>
                    <a:pt x="1097280" y="228307"/>
                  </a:lnTo>
                  <a:lnTo>
                    <a:pt x="1093216" y="231724"/>
                  </a:lnTo>
                  <a:lnTo>
                    <a:pt x="1080757" y="229273"/>
                  </a:lnTo>
                  <a:lnTo>
                    <a:pt x="1080757" y="242201"/>
                  </a:lnTo>
                  <a:lnTo>
                    <a:pt x="1040853" y="275729"/>
                  </a:lnTo>
                  <a:lnTo>
                    <a:pt x="1040853" y="234315"/>
                  </a:lnTo>
                  <a:lnTo>
                    <a:pt x="1080757" y="242201"/>
                  </a:lnTo>
                  <a:lnTo>
                    <a:pt x="1080757" y="229273"/>
                  </a:lnTo>
                  <a:lnTo>
                    <a:pt x="1040853" y="221399"/>
                  </a:lnTo>
                  <a:lnTo>
                    <a:pt x="1040853" y="213360"/>
                  </a:lnTo>
                  <a:lnTo>
                    <a:pt x="1097280" y="228307"/>
                  </a:lnTo>
                  <a:lnTo>
                    <a:pt x="1097280" y="215252"/>
                  </a:lnTo>
                  <a:lnTo>
                    <a:pt x="1040853" y="200291"/>
                  </a:lnTo>
                  <a:lnTo>
                    <a:pt x="1040853" y="170738"/>
                  </a:lnTo>
                  <a:lnTo>
                    <a:pt x="1125296" y="204762"/>
                  </a:lnTo>
                  <a:lnTo>
                    <a:pt x="1125296" y="191147"/>
                  </a:lnTo>
                  <a:lnTo>
                    <a:pt x="1040853" y="157099"/>
                  </a:lnTo>
                  <a:lnTo>
                    <a:pt x="1040853" y="154825"/>
                  </a:lnTo>
                  <a:lnTo>
                    <a:pt x="1136281" y="116395"/>
                  </a:lnTo>
                  <a:lnTo>
                    <a:pt x="1183386" y="155943"/>
                  </a:lnTo>
                  <a:lnTo>
                    <a:pt x="1183386" y="139395"/>
                  </a:lnTo>
                  <a:lnTo>
                    <a:pt x="1149616" y="111010"/>
                  </a:lnTo>
                  <a:lnTo>
                    <a:pt x="1281480" y="57899"/>
                  </a:lnTo>
                  <a:lnTo>
                    <a:pt x="1284122" y="71297"/>
                  </a:lnTo>
                  <a:lnTo>
                    <a:pt x="1284122" y="3873"/>
                  </a:lnTo>
                  <a:lnTo>
                    <a:pt x="1270088" y="0"/>
                  </a:lnTo>
                  <a:lnTo>
                    <a:pt x="1271231" y="5867"/>
                  </a:lnTo>
                  <a:lnTo>
                    <a:pt x="1268691" y="5334"/>
                  </a:lnTo>
                  <a:lnTo>
                    <a:pt x="1271536" y="16103"/>
                  </a:lnTo>
                  <a:lnTo>
                    <a:pt x="1267167" y="15748"/>
                  </a:lnTo>
                  <a:lnTo>
                    <a:pt x="1273594" y="31711"/>
                  </a:lnTo>
                  <a:lnTo>
                    <a:pt x="1254480" y="35496"/>
                  </a:lnTo>
                  <a:lnTo>
                    <a:pt x="1254480" y="55029"/>
                  </a:lnTo>
                  <a:lnTo>
                    <a:pt x="1138593" y="101739"/>
                  </a:lnTo>
                  <a:lnTo>
                    <a:pt x="1125245" y="90538"/>
                  </a:lnTo>
                  <a:lnTo>
                    <a:pt x="1125245" y="107124"/>
                  </a:lnTo>
                  <a:lnTo>
                    <a:pt x="1040853" y="141135"/>
                  </a:lnTo>
                  <a:lnTo>
                    <a:pt x="1040853" y="111645"/>
                  </a:lnTo>
                  <a:lnTo>
                    <a:pt x="1109103" y="93560"/>
                  </a:lnTo>
                  <a:lnTo>
                    <a:pt x="1125245" y="107124"/>
                  </a:lnTo>
                  <a:lnTo>
                    <a:pt x="1125245" y="90538"/>
                  </a:lnTo>
                  <a:lnTo>
                    <a:pt x="1124115" y="89585"/>
                  </a:lnTo>
                  <a:lnTo>
                    <a:pt x="1254480" y="55029"/>
                  </a:lnTo>
                  <a:lnTo>
                    <a:pt x="1254480" y="35496"/>
                  </a:lnTo>
                  <a:lnTo>
                    <a:pt x="1159027" y="54343"/>
                  </a:lnTo>
                  <a:lnTo>
                    <a:pt x="1159027" y="67246"/>
                  </a:lnTo>
                  <a:lnTo>
                    <a:pt x="1112291" y="79641"/>
                  </a:lnTo>
                  <a:lnTo>
                    <a:pt x="1109243" y="77089"/>
                  </a:lnTo>
                  <a:lnTo>
                    <a:pt x="1159027" y="67246"/>
                  </a:lnTo>
                  <a:lnTo>
                    <a:pt x="1159027" y="54343"/>
                  </a:lnTo>
                  <a:lnTo>
                    <a:pt x="1097267" y="66535"/>
                  </a:lnTo>
                  <a:lnTo>
                    <a:pt x="1097267" y="83629"/>
                  </a:lnTo>
                  <a:lnTo>
                    <a:pt x="1078572" y="88582"/>
                  </a:lnTo>
                  <a:lnTo>
                    <a:pt x="1084033" y="82067"/>
                  </a:lnTo>
                  <a:lnTo>
                    <a:pt x="1093241" y="80251"/>
                  </a:lnTo>
                  <a:lnTo>
                    <a:pt x="1097267" y="83629"/>
                  </a:lnTo>
                  <a:lnTo>
                    <a:pt x="1097267" y="66535"/>
                  </a:lnTo>
                  <a:lnTo>
                    <a:pt x="1097026" y="66573"/>
                  </a:lnTo>
                  <a:lnTo>
                    <a:pt x="1103769" y="58547"/>
                  </a:lnTo>
                  <a:lnTo>
                    <a:pt x="1117307" y="42418"/>
                  </a:lnTo>
                  <a:lnTo>
                    <a:pt x="1034618" y="22644"/>
                  </a:lnTo>
                  <a:lnTo>
                    <a:pt x="1028153" y="22009"/>
                  </a:lnTo>
                  <a:lnTo>
                    <a:pt x="1028153" y="98806"/>
                  </a:lnTo>
                  <a:lnTo>
                    <a:pt x="1028153" y="101942"/>
                  </a:lnTo>
                  <a:lnTo>
                    <a:pt x="1028153" y="276275"/>
                  </a:lnTo>
                  <a:lnTo>
                    <a:pt x="995946" y="251358"/>
                  </a:lnTo>
                  <a:lnTo>
                    <a:pt x="995946" y="267487"/>
                  </a:lnTo>
                  <a:lnTo>
                    <a:pt x="931075" y="242392"/>
                  </a:lnTo>
                  <a:lnTo>
                    <a:pt x="931075" y="256070"/>
                  </a:lnTo>
                  <a:lnTo>
                    <a:pt x="844791" y="233807"/>
                  </a:lnTo>
                  <a:lnTo>
                    <a:pt x="858888" y="228130"/>
                  </a:lnTo>
                  <a:lnTo>
                    <a:pt x="931075" y="256070"/>
                  </a:lnTo>
                  <a:lnTo>
                    <a:pt x="931075" y="242392"/>
                  </a:lnTo>
                  <a:lnTo>
                    <a:pt x="876211" y="221157"/>
                  </a:lnTo>
                  <a:lnTo>
                    <a:pt x="908443" y="208178"/>
                  </a:lnTo>
                  <a:lnTo>
                    <a:pt x="923048" y="211061"/>
                  </a:lnTo>
                  <a:lnTo>
                    <a:pt x="995946" y="267487"/>
                  </a:lnTo>
                  <a:lnTo>
                    <a:pt x="995946" y="251358"/>
                  </a:lnTo>
                  <a:lnTo>
                    <a:pt x="951014" y="216585"/>
                  </a:lnTo>
                  <a:lnTo>
                    <a:pt x="1028153" y="231813"/>
                  </a:lnTo>
                  <a:lnTo>
                    <a:pt x="1028153" y="218884"/>
                  </a:lnTo>
                  <a:lnTo>
                    <a:pt x="929970" y="199504"/>
                  </a:lnTo>
                  <a:lnTo>
                    <a:pt x="953236" y="190131"/>
                  </a:lnTo>
                  <a:lnTo>
                    <a:pt x="1028153" y="209994"/>
                  </a:lnTo>
                  <a:lnTo>
                    <a:pt x="1028153" y="196938"/>
                  </a:lnTo>
                  <a:lnTo>
                    <a:pt x="972781" y="182257"/>
                  </a:lnTo>
                  <a:lnTo>
                    <a:pt x="1021105" y="162788"/>
                  </a:lnTo>
                  <a:lnTo>
                    <a:pt x="1028153" y="165620"/>
                  </a:lnTo>
                  <a:lnTo>
                    <a:pt x="1028153" y="146253"/>
                  </a:lnTo>
                  <a:lnTo>
                    <a:pt x="1021054" y="149123"/>
                  </a:lnTo>
                  <a:lnTo>
                    <a:pt x="1004112" y="142303"/>
                  </a:lnTo>
                  <a:lnTo>
                    <a:pt x="1004112" y="155943"/>
                  </a:lnTo>
                  <a:lnTo>
                    <a:pt x="952296" y="176834"/>
                  </a:lnTo>
                  <a:lnTo>
                    <a:pt x="932751" y="171665"/>
                  </a:lnTo>
                  <a:lnTo>
                    <a:pt x="932751" y="184708"/>
                  </a:lnTo>
                  <a:lnTo>
                    <a:pt x="917676" y="190779"/>
                  </a:lnTo>
                  <a:lnTo>
                    <a:pt x="900658" y="177634"/>
                  </a:lnTo>
                  <a:lnTo>
                    <a:pt x="900658" y="193725"/>
                  </a:lnTo>
                  <a:lnTo>
                    <a:pt x="885659" y="190766"/>
                  </a:lnTo>
                  <a:lnTo>
                    <a:pt x="885659" y="203682"/>
                  </a:lnTo>
                  <a:lnTo>
                    <a:pt x="858901" y="214464"/>
                  </a:lnTo>
                  <a:lnTo>
                    <a:pt x="841603" y="207772"/>
                  </a:lnTo>
                  <a:lnTo>
                    <a:pt x="841603" y="221437"/>
                  </a:lnTo>
                  <a:lnTo>
                    <a:pt x="824128" y="228473"/>
                  </a:lnTo>
                  <a:lnTo>
                    <a:pt x="804443" y="223393"/>
                  </a:lnTo>
                  <a:lnTo>
                    <a:pt x="804443" y="236397"/>
                  </a:lnTo>
                  <a:lnTo>
                    <a:pt x="730326" y="266268"/>
                  </a:lnTo>
                  <a:lnTo>
                    <a:pt x="777786" y="229527"/>
                  </a:lnTo>
                  <a:lnTo>
                    <a:pt x="804443" y="236397"/>
                  </a:lnTo>
                  <a:lnTo>
                    <a:pt x="804443" y="223393"/>
                  </a:lnTo>
                  <a:lnTo>
                    <a:pt x="790397" y="219760"/>
                  </a:lnTo>
                  <a:lnTo>
                    <a:pt x="806030" y="207657"/>
                  </a:lnTo>
                  <a:lnTo>
                    <a:pt x="841603" y="221437"/>
                  </a:lnTo>
                  <a:lnTo>
                    <a:pt x="841603" y="207772"/>
                  </a:lnTo>
                  <a:lnTo>
                    <a:pt x="817791" y="198551"/>
                  </a:lnTo>
                  <a:lnTo>
                    <a:pt x="826300" y="191973"/>
                  </a:lnTo>
                  <a:lnTo>
                    <a:pt x="885659" y="203682"/>
                  </a:lnTo>
                  <a:lnTo>
                    <a:pt x="885659" y="190766"/>
                  </a:lnTo>
                  <a:lnTo>
                    <a:pt x="839609" y="181673"/>
                  </a:lnTo>
                  <a:lnTo>
                    <a:pt x="860437" y="165544"/>
                  </a:lnTo>
                  <a:lnTo>
                    <a:pt x="866254" y="167081"/>
                  </a:lnTo>
                  <a:lnTo>
                    <a:pt x="900658" y="193725"/>
                  </a:lnTo>
                  <a:lnTo>
                    <a:pt x="900658" y="177634"/>
                  </a:lnTo>
                  <a:lnTo>
                    <a:pt x="897864" y="175463"/>
                  </a:lnTo>
                  <a:lnTo>
                    <a:pt x="932751" y="184708"/>
                  </a:lnTo>
                  <a:lnTo>
                    <a:pt x="932751" y="171665"/>
                  </a:lnTo>
                  <a:lnTo>
                    <a:pt x="873569" y="155968"/>
                  </a:lnTo>
                  <a:lnTo>
                    <a:pt x="952360" y="135102"/>
                  </a:lnTo>
                  <a:lnTo>
                    <a:pt x="1004112" y="155943"/>
                  </a:lnTo>
                  <a:lnTo>
                    <a:pt x="1004112" y="142303"/>
                  </a:lnTo>
                  <a:lnTo>
                    <a:pt x="972820" y="129679"/>
                  </a:lnTo>
                  <a:lnTo>
                    <a:pt x="1028153" y="115011"/>
                  </a:lnTo>
                  <a:lnTo>
                    <a:pt x="1028153" y="101942"/>
                  </a:lnTo>
                  <a:lnTo>
                    <a:pt x="953249" y="121793"/>
                  </a:lnTo>
                  <a:lnTo>
                    <a:pt x="932789" y="113550"/>
                  </a:lnTo>
                  <a:lnTo>
                    <a:pt x="932789" y="127215"/>
                  </a:lnTo>
                  <a:lnTo>
                    <a:pt x="898055" y="136410"/>
                  </a:lnTo>
                  <a:lnTo>
                    <a:pt x="917752" y="121158"/>
                  </a:lnTo>
                  <a:lnTo>
                    <a:pt x="932789" y="127215"/>
                  </a:lnTo>
                  <a:lnTo>
                    <a:pt x="932789" y="113550"/>
                  </a:lnTo>
                  <a:lnTo>
                    <a:pt x="930084" y="112458"/>
                  </a:lnTo>
                  <a:lnTo>
                    <a:pt x="997432" y="99148"/>
                  </a:lnTo>
                  <a:lnTo>
                    <a:pt x="997673" y="99441"/>
                  </a:lnTo>
                  <a:lnTo>
                    <a:pt x="997851" y="99072"/>
                  </a:lnTo>
                  <a:lnTo>
                    <a:pt x="999197" y="98806"/>
                  </a:lnTo>
                  <a:lnTo>
                    <a:pt x="1028153" y="98806"/>
                  </a:lnTo>
                  <a:lnTo>
                    <a:pt x="1028153" y="22009"/>
                  </a:lnTo>
                  <a:lnTo>
                    <a:pt x="988745" y="18288"/>
                  </a:lnTo>
                  <a:lnTo>
                    <a:pt x="988745" y="87934"/>
                  </a:lnTo>
                  <a:lnTo>
                    <a:pt x="951026" y="95389"/>
                  </a:lnTo>
                  <a:lnTo>
                    <a:pt x="974178" y="77457"/>
                  </a:lnTo>
                  <a:lnTo>
                    <a:pt x="977353" y="85598"/>
                  </a:lnTo>
                  <a:lnTo>
                    <a:pt x="982522" y="79908"/>
                  </a:lnTo>
                  <a:lnTo>
                    <a:pt x="988745" y="87934"/>
                  </a:lnTo>
                  <a:lnTo>
                    <a:pt x="988745" y="18288"/>
                  </a:lnTo>
                  <a:lnTo>
                    <a:pt x="969391" y="16459"/>
                  </a:lnTo>
                  <a:lnTo>
                    <a:pt x="969391" y="65125"/>
                  </a:lnTo>
                  <a:lnTo>
                    <a:pt x="923163" y="100888"/>
                  </a:lnTo>
                  <a:lnTo>
                    <a:pt x="908558" y="103784"/>
                  </a:lnTo>
                  <a:lnTo>
                    <a:pt x="900722" y="100634"/>
                  </a:lnTo>
                  <a:lnTo>
                    <a:pt x="900722" y="118249"/>
                  </a:lnTo>
                  <a:lnTo>
                    <a:pt x="866406" y="144792"/>
                  </a:lnTo>
                  <a:lnTo>
                    <a:pt x="860323" y="146405"/>
                  </a:lnTo>
                  <a:lnTo>
                    <a:pt x="840714" y="131241"/>
                  </a:lnTo>
                  <a:lnTo>
                    <a:pt x="840714" y="164668"/>
                  </a:lnTo>
                  <a:lnTo>
                    <a:pt x="822985" y="178384"/>
                  </a:lnTo>
                  <a:lnTo>
                    <a:pt x="809663" y="175755"/>
                  </a:lnTo>
                  <a:lnTo>
                    <a:pt x="809663" y="188683"/>
                  </a:lnTo>
                  <a:lnTo>
                    <a:pt x="803871" y="193167"/>
                  </a:lnTo>
                  <a:lnTo>
                    <a:pt x="792099" y="188620"/>
                  </a:lnTo>
                  <a:lnTo>
                    <a:pt x="792099" y="202272"/>
                  </a:lnTo>
                  <a:lnTo>
                    <a:pt x="774712" y="215722"/>
                  </a:lnTo>
                  <a:lnTo>
                    <a:pt x="762101" y="212471"/>
                  </a:lnTo>
                  <a:lnTo>
                    <a:pt x="762101" y="225475"/>
                  </a:lnTo>
                  <a:lnTo>
                    <a:pt x="696429" y="276275"/>
                  </a:lnTo>
                  <a:lnTo>
                    <a:pt x="696429" y="208534"/>
                  </a:lnTo>
                  <a:lnTo>
                    <a:pt x="762101" y="225475"/>
                  </a:lnTo>
                  <a:lnTo>
                    <a:pt x="762101" y="212471"/>
                  </a:lnTo>
                  <a:lnTo>
                    <a:pt x="710539" y="199161"/>
                  </a:lnTo>
                  <a:lnTo>
                    <a:pt x="754202" y="187591"/>
                  </a:lnTo>
                  <a:lnTo>
                    <a:pt x="792099" y="202272"/>
                  </a:lnTo>
                  <a:lnTo>
                    <a:pt x="792099" y="188620"/>
                  </a:lnTo>
                  <a:lnTo>
                    <a:pt x="775144" y="182054"/>
                  </a:lnTo>
                  <a:lnTo>
                    <a:pt x="775550" y="181952"/>
                  </a:lnTo>
                  <a:lnTo>
                    <a:pt x="809663" y="188683"/>
                  </a:lnTo>
                  <a:lnTo>
                    <a:pt x="809663" y="175755"/>
                  </a:lnTo>
                  <a:lnTo>
                    <a:pt x="803490" y="174536"/>
                  </a:lnTo>
                  <a:lnTo>
                    <a:pt x="840714" y="164668"/>
                  </a:lnTo>
                  <a:lnTo>
                    <a:pt x="840714" y="131241"/>
                  </a:lnTo>
                  <a:lnTo>
                    <a:pt x="840625" y="147243"/>
                  </a:lnTo>
                  <a:lnTo>
                    <a:pt x="824280" y="142913"/>
                  </a:lnTo>
                  <a:lnTo>
                    <a:pt x="824280" y="155968"/>
                  </a:lnTo>
                  <a:lnTo>
                    <a:pt x="775233" y="168960"/>
                  </a:lnTo>
                  <a:lnTo>
                    <a:pt x="734148" y="160858"/>
                  </a:lnTo>
                  <a:lnTo>
                    <a:pt x="734148" y="179832"/>
                  </a:lnTo>
                  <a:lnTo>
                    <a:pt x="696429" y="189826"/>
                  </a:lnTo>
                  <a:lnTo>
                    <a:pt x="696429" y="166331"/>
                  </a:lnTo>
                  <a:lnTo>
                    <a:pt x="702208" y="167474"/>
                  </a:lnTo>
                  <a:lnTo>
                    <a:pt x="734148" y="179832"/>
                  </a:lnTo>
                  <a:lnTo>
                    <a:pt x="734148" y="160858"/>
                  </a:lnTo>
                  <a:lnTo>
                    <a:pt x="709523" y="155994"/>
                  </a:lnTo>
                  <a:lnTo>
                    <a:pt x="775373" y="143002"/>
                  </a:lnTo>
                  <a:lnTo>
                    <a:pt x="824280" y="155968"/>
                  </a:lnTo>
                  <a:lnTo>
                    <a:pt x="824280" y="142913"/>
                  </a:lnTo>
                  <a:lnTo>
                    <a:pt x="803592" y="137426"/>
                  </a:lnTo>
                  <a:lnTo>
                    <a:pt x="823010" y="133591"/>
                  </a:lnTo>
                  <a:lnTo>
                    <a:pt x="840625" y="147243"/>
                  </a:lnTo>
                  <a:lnTo>
                    <a:pt x="840625" y="131165"/>
                  </a:lnTo>
                  <a:lnTo>
                    <a:pt x="839546" y="130327"/>
                  </a:lnTo>
                  <a:lnTo>
                    <a:pt x="900722" y="118249"/>
                  </a:lnTo>
                  <a:lnTo>
                    <a:pt x="900722" y="100634"/>
                  </a:lnTo>
                  <a:lnTo>
                    <a:pt x="885774" y="94615"/>
                  </a:lnTo>
                  <a:lnTo>
                    <a:pt x="885774" y="108280"/>
                  </a:lnTo>
                  <a:lnTo>
                    <a:pt x="826223" y="120027"/>
                  </a:lnTo>
                  <a:lnTo>
                    <a:pt x="817689" y="113411"/>
                  </a:lnTo>
                  <a:lnTo>
                    <a:pt x="858913" y="97459"/>
                  </a:lnTo>
                  <a:lnTo>
                    <a:pt x="885774" y="108280"/>
                  </a:lnTo>
                  <a:lnTo>
                    <a:pt x="885774" y="94615"/>
                  </a:lnTo>
                  <a:lnTo>
                    <a:pt x="876223" y="90754"/>
                  </a:lnTo>
                  <a:lnTo>
                    <a:pt x="964450" y="56591"/>
                  </a:lnTo>
                  <a:lnTo>
                    <a:pt x="967714" y="60807"/>
                  </a:lnTo>
                  <a:lnTo>
                    <a:pt x="969391" y="65125"/>
                  </a:lnTo>
                  <a:lnTo>
                    <a:pt x="969391" y="16459"/>
                  </a:lnTo>
                  <a:lnTo>
                    <a:pt x="949794" y="14605"/>
                  </a:lnTo>
                  <a:lnTo>
                    <a:pt x="958710" y="37592"/>
                  </a:lnTo>
                  <a:lnTo>
                    <a:pt x="950937" y="39116"/>
                  </a:lnTo>
                  <a:lnTo>
                    <a:pt x="956360" y="46139"/>
                  </a:lnTo>
                  <a:lnTo>
                    <a:pt x="859015" y="83820"/>
                  </a:lnTo>
                  <a:lnTo>
                    <a:pt x="841692" y="76847"/>
                  </a:lnTo>
                  <a:lnTo>
                    <a:pt x="841692" y="90512"/>
                  </a:lnTo>
                  <a:lnTo>
                    <a:pt x="809701" y="102895"/>
                  </a:lnTo>
                  <a:lnTo>
                    <a:pt x="809701" y="123291"/>
                  </a:lnTo>
                  <a:lnTo>
                    <a:pt x="775601" y="130009"/>
                  </a:lnTo>
                  <a:lnTo>
                    <a:pt x="775131" y="129895"/>
                  </a:lnTo>
                  <a:lnTo>
                    <a:pt x="803859" y="118770"/>
                  </a:lnTo>
                  <a:lnTo>
                    <a:pt x="809701" y="123291"/>
                  </a:lnTo>
                  <a:lnTo>
                    <a:pt x="809701" y="102895"/>
                  </a:lnTo>
                  <a:lnTo>
                    <a:pt x="805954" y="104343"/>
                  </a:lnTo>
                  <a:lnTo>
                    <a:pt x="792137" y="93649"/>
                  </a:lnTo>
                  <a:lnTo>
                    <a:pt x="792137" y="109689"/>
                  </a:lnTo>
                  <a:lnTo>
                    <a:pt x="754240" y="124358"/>
                  </a:lnTo>
                  <a:lnTo>
                    <a:pt x="734225" y="119062"/>
                  </a:lnTo>
                  <a:lnTo>
                    <a:pt x="734225" y="132092"/>
                  </a:lnTo>
                  <a:lnTo>
                    <a:pt x="702119" y="144513"/>
                  </a:lnTo>
                  <a:lnTo>
                    <a:pt x="696429" y="145643"/>
                  </a:lnTo>
                  <a:lnTo>
                    <a:pt x="696429" y="122085"/>
                  </a:lnTo>
                  <a:lnTo>
                    <a:pt x="734225" y="132092"/>
                  </a:lnTo>
                  <a:lnTo>
                    <a:pt x="734225" y="119062"/>
                  </a:lnTo>
                  <a:lnTo>
                    <a:pt x="696429" y="109029"/>
                  </a:lnTo>
                  <a:lnTo>
                    <a:pt x="696429" y="98806"/>
                  </a:lnTo>
                  <a:lnTo>
                    <a:pt x="726719" y="98806"/>
                  </a:lnTo>
                  <a:lnTo>
                    <a:pt x="727036" y="99441"/>
                  </a:lnTo>
                  <a:lnTo>
                    <a:pt x="727519" y="98806"/>
                  </a:lnTo>
                  <a:lnTo>
                    <a:pt x="728179" y="98806"/>
                  </a:lnTo>
                  <a:lnTo>
                    <a:pt x="727913" y="98298"/>
                  </a:lnTo>
                  <a:lnTo>
                    <a:pt x="741489" y="80733"/>
                  </a:lnTo>
                  <a:lnTo>
                    <a:pt x="746467" y="86360"/>
                  </a:lnTo>
                  <a:lnTo>
                    <a:pt x="750176" y="77203"/>
                  </a:lnTo>
                  <a:lnTo>
                    <a:pt x="792137" y="109689"/>
                  </a:lnTo>
                  <a:lnTo>
                    <a:pt x="792137" y="93649"/>
                  </a:lnTo>
                  <a:lnTo>
                    <a:pt x="755116" y="64985"/>
                  </a:lnTo>
                  <a:lnTo>
                    <a:pt x="756716" y="61010"/>
                  </a:lnTo>
                  <a:lnTo>
                    <a:pt x="759498" y="57416"/>
                  </a:lnTo>
                  <a:lnTo>
                    <a:pt x="841692" y="90512"/>
                  </a:lnTo>
                  <a:lnTo>
                    <a:pt x="841692" y="76847"/>
                  </a:lnTo>
                  <a:lnTo>
                    <a:pt x="767575" y="46964"/>
                  </a:lnTo>
                  <a:lnTo>
                    <a:pt x="773645" y="39116"/>
                  </a:lnTo>
                  <a:lnTo>
                    <a:pt x="766165" y="37642"/>
                  </a:lnTo>
                  <a:lnTo>
                    <a:pt x="775042" y="15748"/>
                  </a:lnTo>
                  <a:lnTo>
                    <a:pt x="690206" y="22606"/>
                  </a:lnTo>
                  <a:lnTo>
                    <a:pt x="690079" y="22606"/>
                  </a:lnTo>
                  <a:lnTo>
                    <a:pt x="683729" y="23901"/>
                  </a:lnTo>
                  <a:lnTo>
                    <a:pt x="683729" y="98806"/>
                  </a:lnTo>
                  <a:lnTo>
                    <a:pt x="683729" y="276275"/>
                  </a:lnTo>
                  <a:lnTo>
                    <a:pt x="651522" y="251358"/>
                  </a:lnTo>
                  <a:lnTo>
                    <a:pt x="651522" y="267500"/>
                  </a:lnTo>
                  <a:lnTo>
                    <a:pt x="570699" y="236220"/>
                  </a:lnTo>
                  <a:lnTo>
                    <a:pt x="600824" y="228244"/>
                  </a:lnTo>
                  <a:lnTo>
                    <a:pt x="651522" y="267500"/>
                  </a:lnTo>
                  <a:lnTo>
                    <a:pt x="651522" y="251358"/>
                  </a:lnTo>
                  <a:lnTo>
                    <a:pt x="616343" y="224129"/>
                  </a:lnTo>
                  <a:lnTo>
                    <a:pt x="683729" y="206260"/>
                  </a:lnTo>
                  <a:lnTo>
                    <a:pt x="683729" y="192239"/>
                  </a:lnTo>
                  <a:lnTo>
                    <a:pt x="660679" y="186309"/>
                  </a:lnTo>
                  <a:lnTo>
                    <a:pt x="660679" y="199301"/>
                  </a:lnTo>
                  <a:lnTo>
                    <a:pt x="603758" y="214388"/>
                  </a:lnTo>
                  <a:lnTo>
                    <a:pt x="588251" y="202387"/>
                  </a:lnTo>
                  <a:lnTo>
                    <a:pt x="588251" y="218503"/>
                  </a:lnTo>
                  <a:lnTo>
                    <a:pt x="550659" y="228460"/>
                  </a:lnTo>
                  <a:lnTo>
                    <a:pt x="535597" y="222631"/>
                  </a:lnTo>
                  <a:lnTo>
                    <a:pt x="574255" y="207670"/>
                  </a:lnTo>
                  <a:lnTo>
                    <a:pt x="588251" y="218503"/>
                  </a:lnTo>
                  <a:lnTo>
                    <a:pt x="588251" y="202387"/>
                  </a:lnTo>
                  <a:lnTo>
                    <a:pt x="621792" y="189268"/>
                  </a:lnTo>
                  <a:lnTo>
                    <a:pt x="660679" y="199301"/>
                  </a:lnTo>
                  <a:lnTo>
                    <a:pt x="660679" y="186309"/>
                  </a:lnTo>
                  <a:lnTo>
                    <a:pt x="641959" y="181470"/>
                  </a:lnTo>
                  <a:lnTo>
                    <a:pt x="683729" y="165290"/>
                  </a:lnTo>
                  <a:lnTo>
                    <a:pt x="683729" y="146672"/>
                  </a:lnTo>
                  <a:lnTo>
                    <a:pt x="644042" y="131330"/>
                  </a:lnTo>
                  <a:lnTo>
                    <a:pt x="644042" y="155994"/>
                  </a:lnTo>
                  <a:lnTo>
                    <a:pt x="633945" y="157988"/>
                  </a:lnTo>
                  <a:lnTo>
                    <a:pt x="633945" y="170903"/>
                  </a:lnTo>
                  <a:lnTo>
                    <a:pt x="620788" y="175996"/>
                  </a:lnTo>
                  <a:lnTo>
                    <a:pt x="615315" y="174586"/>
                  </a:lnTo>
                  <a:lnTo>
                    <a:pt x="633945" y="170903"/>
                  </a:lnTo>
                  <a:lnTo>
                    <a:pt x="633945" y="157988"/>
                  </a:lnTo>
                  <a:lnTo>
                    <a:pt x="600621" y="164566"/>
                  </a:lnTo>
                  <a:lnTo>
                    <a:pt x="600621" y="183807"/>
                  </a:lnTo>
                  <a:lnTo>
                    <a:pt x="576364" y="193192"/>
                  </a:lnTo>
                  <a:lnTo>
                    <a:pt x="565124" y="184492"/>
                  </a:lnTo>
                  <a:lnTo>
                    <a:pt x="586752" y="180225"/>
                  </a:lnTo>
                  <a:lnTo>
                    <a:pt x="600621" y="183807"/>
                  </a:lnTo>
                  <a:lnTo>
                    <a:pt x="600621" y="164566"/>
                  </a:lnTo>
                  <a:lnTo>
                    <a:pt x="586930" y="167259"/>
                  </a:lnTo>
                  <a:lnTo>
                    <a:pt x="562495" y="160959"/>
                  </a:lnTo>
                  <a:lnTo>
                    <a:pt x="562495" y="198564"/>
                  </a:lnTo>
                  <a:lnTo>
                    <a:pt x="529678" y="211264"/>
                  </a:lnTo>
                  <a:lnTo>
                    <a:pt x="529678" y="234010"/>
                  </a:lnTo>
                  <a:lnTo>
                    <a:pt x="455244" y="253733"/>
                  </a:lnTo>
                  <a:lnTo>
                    <a:pt x="517931" y="229476"/>
                  </a:lnTo>
                  <a:lnTo>
                    <a:pt x="529678" y="234010"/>
                  </a:lnTo>
                  <a:lnTo>
                    <a:pt x="529678" y="211264"/>
                  </a:lnTo>
                  <a:lnTo>
                    <a:pt x="517931" y="215798"/>
                  </a:lnTo>
                  <a:lnTo>
                    <a:pt x="500265" y="208965"/>
                  </a:lnTo>
                  <a:lnTo>
                    <a:pt x="500265" y="222631"/>
                  </a:lnTo>
                  <a:lnTo>
                    <a:pt x="384327" y="267487"/>
                  </a:lnTo>
                  <a:lnTo>
                    <a:pt x="461594" y="207657"/>
                  </a:lnTo>
                  <a:lnTo>
                    <a:pt x="500265" y="222631"/>
                  </a:lnTo>
                  <a:lnTo>
                    <a:pt x="500265" y="208965"/>
                  </a:lnTo>
                  <a:lnTo>
                    <a:pt x="480301" y="201231"/>
                  </a:lnTo>
                  <a:lnTo>
                    <a:pt x="548551" y="187769"/>
                  </a:lnTo>
                  <a:lnTo>
                    <a:pt x="562495" y="198564"/>
                  </a:lnTo>
                  <a:lnTo>
                    <a:pt x="562495" y="160959"/>
                  </a:lnTo>
                  <a:lnTo>
                    <a:pt x="558368" y="159905"/>
                  </a:lnTo>
                  <a:lnTo>
                    <a:pt x="558368" y="172897"/>
                  </a:lnTo>
                  <a:lnTo>
                    <a:pt x="551802" y="174193"/>
                  </a:lnTo>
                  <a:lnTo>
                    <a:pt x="545998" y="169710"/>
                  </a:lnTo>
                  <a:lnTo>
                    <a:pt x="558368" y="172897"/>
                  </a:lnTo>
                  <a:lnTo>
                    <a:pt x="558368" y="159905"/>
                  </a:lnTo>
                  <a:lnTo>
                    <a:pt x="535241" y="153936"/>
                  </a:lnTo>
                  <a:lnTo>
                    <a:pt x="535241" y="177457"/>
                  </a:lnTo>
                  <a:lnTo>
                    <a:pt x="488772" y="186626"/>
                  </a:lnTo>
                  <a:lnTo>
                    <a:pt x="517931" y="164058"/>
                  </a:lnTo>
                  <a:lnTo>
                    <a:pt x="535241" y="177457"/>
                  </a:lnTo>
                  <a:lnTo>
                    <a:pt x="535241" y="153936"/>
                  </a:lnTo>
                  <a:lnTo>
                    <a:pt x="532053" y="153111"/>
                  </a:lnTo>
                  <a:lnTo>
                    <a:pt x="551840" y="137795"/>
                  </a:lnTo>
                  <a:lnTo>
                    <a:pt x="644042" y="155994"/>
                  </a:lnTo>
                  <a:lnTo>
                    <a:pt x="644042" y="131330"/>
                  </a:lnTo>
                  <a:lnTo>
                    <a:pt x="634060" y="127457"/>
                  </a:lnTo>
                  <a:lnTo>
                    <a:pt x="634060" y="141097"/>
                  </a:lnTo>
                  <a:lnTo>
                    <a:pt x="565150" y="127495"/>
                  </a:lnTo>
                  <a:lnTo>
                    <a:pt x="576414" y="118770"/>
                  </a:lnTo>
                  <a:lnTo>
                    <a:pt x="634060" y="141097"/>
                  </a:lnTo>
                  <a:lnTo>
                    <a:pt x="634060" y="127457"/>
                  </a:lnTo>
                  <a:lnTo>
                    <a:pt x="588137" y="109689"/>
                  </a:lnTo>
                  <a:lnTo>
                    <a:pt x="603821" y="97536"/>
                  </a:lnTo>
                  <a:lnTo>
                    <a:pt x="683729" y="118719"/>
                  </a:lnTo>
                  <a:lnTo>
                    <a:pt x="683729" y="105664"/>
                  </a:lnTo>
                  <a:lnTo>
                    <a:pt x="657847" y="98806"/>
                  </a:lnTo>
                  <a:lnTo>
                    <a:pt x="683729" y="98806"/>
                  </a:lnTo>
                  <a:lnTo>
                    <a:pt x="683729" y="23901"/>
                  </a:lnTo>
                  <a:lnTo>
                    <a:pt x="651433" y="30264"/>
                  </a:lnTo>
                  <a:lnTo>
                    <a:pt x="651433" y="97116"/>
                  </a:lnTo>
                  <a:lnTo>
                    <a:pt x="616381" y="87820"/>
                  </a:lnTo>
                  <a:lnTo>
                    <a:pt x="633793" y="74333"/>
                  </a:lnTo>
                  <a:lnTo>
                    <a:pt x="651433" y="97116"/>
                  </a:lnTo>
                  <a:lnTo>
                    <a:pt x="651433" y="30264"/>
                  </a:lnTo>
                  <a:lnTo>
                    <a:pt x="606513" y="39116"/>
                  </a:lnTo>
                  <a:lnTo>
                    <a:pt x="626021" y="64312"/>
                  </a:lnTo>
                  <a:lnTo>
                    <a:pt x="600925" y="83731"/>
                  </a:lnTo>
                  <a:lnTo>
                    <a:pt x="588365" y="80403"/>
                  </a:lnTo>
                  <a:lnTo>
                    <a:pt x="588365" y="93446"/>
                  </a:lnTo>
                  <a:lnTo>
                    <a:pt x="574294" y="104330"/>
                  </a:lnTo>
                  <a:lnTo>
                    <a:pt x="562559" y="99796"/>
                  </a:lnTo>
                  <a:lnTo>
                    <a:pt x="562559" y="113398"/>
                  </a:lnTo>
                  <a:lnTo>
                    <a:pt x="548576" y="124218"/>
                  </a:lnTo>
                  <a:lnTo>
                    <a:pt x="535266" y="121602"/>
                  </a:lnTo>
                  <a:lnTo>
                    <a:pt x="535266" y="134518"/>
                  </a:lnTo>
                  <a:lnTo>
                    <a:pt x="517893" y="147955"/>
                  </a:lnTo>
                  <a:lnTo>
                    <a:pt x="503821" y="137071"/>
                  </a:lnTo>
                  <a:lnTo>
                    <a:pt x="503821" y="158826"/>
                  </a:lnTo>
                  <a:lnTo>
                    <a:pt x="460756" y="192151"/>
                  </a:lnTo>
                  <a:lnTo>
                    <a:pt x="458165" y="192671"/>
                  </a:lnTo>
                  <a:lnTo>
                    <a:pt x="438315" y="185000"/>
                  </a:lnTo>
                  <a:lnTo>
                    <a:pt x="438315" y="209511"/>
                  </a:lnTo>
                  <a:lnTo>
                    <a:pt x="352005" y="276275"/>
                  </a:lnTo>
                  <a:lnTo>
                    <a:pt x="352005" y="226542"/>
                  </a:lnTo>
                  <a:lnTo>
                    <a:pt x="438315" y="209511"/>
                  </a:lnTo>
                  <a:lnTo>
                    <a:pt x="438315" y="185000"/>
                  </a:lnTo>
                  <a:lnTo>
                    <a:pt x="434797" y="183629"/>
                  </a:lnTo>
                  <a:lnTo>
                    <a:pt x="434797" y="197281"/>
                  </a:lnTo>
                  <a:lnTo>
                    <a:pt x="352005" y="213614"/>
                  </a:lnTo>
                  <a:lnTo>
                    <a:pt x="352005" y="165227"/>
                  </a:lnTo>
                  <a:lnTo>
                    <a:pt x="434797" y="197281"/>
                  </a:lnTo>
                  <a:lnTo>
                    <a:pt x="434797" y="183629"/>
                  </a:lnTo>
                  <a:lnTo>
                    <a:pt x="352005" y="151587"/>
                  </a:lnTo>
                  <a:lnTo>
                    <a:pt x="352005" y="119646"/>
                  </a:lnTo>
                  <a:lnTo>
                    <a:pt x="503821" y="158826"/>
                  </a:lnTo>
                  <a:lnTo>
                    <a:pt x="503821" y="137071"/>
                  </a:lnTo>
                  <a:lnTo>
                    <a:pt x="489635" y="126098"/>
                  </a:lnTo>
                  <a:lnTo>
                    <a:pt x="489635" y="142163"/>
                  </a:lnTo>
                  <a:lnTo>
                    <a:pt x="352005" y="106641"/>
                  </a:lnTo>
                  <a:lnTo>
                    <a:pt x="352005" y="98806"/>
                  </a:lnTo>
                  <a:lnTo>
                    <a:pt x="354368" y="98806"/>
                  </a:lnTo>
                  <a:lnTo>
                    <a:pt x="460756" y="119811"/>
                  </a:lnTo>
                  <a:lnTo>
                    <a:pt x="489635" y="142163"/>
                  </a:lnTo>
                  <a:lnTo>
                    <a:pt x="489635" y="126098"/>
                  </a:lnTo>
                  <a:lnTo>
                    <a:pt x="488619" y="125310"/>
                  </a:lnTo>
                  <a:lnTo>
                    <a:pt x="535266" y="134518"/>
                  </a:lnTo>
                  <a:lnTo>
                    <a:pt x="535266" y="121602"/>
                  </a:lnTo>
                  <a:lnTo>
                    <a:pt x="466204" y="107962"/>
                  </a:lnTo>
                  <a:lnTo>
                    <a:pt x="438353" y="86410"/>
                  </a:lnTo>
                  <a:lnTo>
                    <a:pt x="438353" y="102463"/>
                  </a:lnTo>
                  <a:lnTo>
                    <a:pt x="387959" y="92519"/>
                  </a:lnTo>
                  <a:lnTo>
                    <a:pt x="397725" y="79883"/>
                  </a:lnTo>
                  <a:lnTo>
                    <a:pt x="402932" y="85598"/>
                  </a:lnTo>
                  <a:lnTo>
                    <a:pt x="406082" y="77457"/>
                  </a:lnTo>
                  <a:lnTo>
                    <a:pt x="438353" y="102463"/>
                  </a:lnTo>
                  <a:lnTo>
                    <a:pt x="438353" y="86410"/>
                  </a:lnTo>
                  <a:lnTo>
                    <a:pt x="412813" y="66636"/>
                  </a:lnTo>
                  <a:lnTo>
                    <a:pt x="415353" y="57048"/>
                  </a:lnTo>
                  <a:lnTo>
                    <a:pt x="415734" y="56553"/>
                  </a:lnTo>
                  <a:lnTo>
                    <a:pt x="562559" y="113398"/>
                  </a:lnTo>
                  <a:lnTo>
                    <a:pt x="562559" y="99796"/>
                  </a:lnTo>
                  <a:lnTo>
                    <a:pt x="454406" y="57937"/>
                  </a:lnTo>
                  <a:lnTo>
                    <a:pt x="588365" y="93446"/>
                  </a:lnTo>
                  <a:lnTo>
                    <a:pt x="588365" y="80403"/>
                  </a:lnTo>
                  <a:lnTo>
                    <a:pt x="422046" y="36334"/>
                  </a:lnTo>
                  <a:lnTo>
                    <a:pt x="430491" y="14605"/>
                  </a:lnTo>
                  <a:lnTo>
                    <a:pt x="426529" y="14986"/>
                  </a:lnTo>
                  <a:lnTo>
                    <a:pt x="429094" y="5334"/>
                  </a:lnTo>
                  <a:lnTo>
                    <a:pt x="345655" y="22606"/>
                  </a:lnTo>
                  <a:lnTo>
                    <a:pt x="339305" y="35306"/>
                  </a:lnTo>
                  <a:lnTo>
                    <a:pt x="339305" y="98806"/>
                  </a:lnTo>
                  <a:lnTo>
                    <a:pt x="339305" y="103365"/>
                  </a:lnTo>
                  <a:lnTo>
                    <a:pt x="339305" y="276275"/>
                  </a:lnTo>
                  <a:lnTo>
                    <a:pt x="290677" y="238645"/>
                  </a:lnTo>
                  <a:lnTo>
                    <a:pt x="339305" y="229044"/>
                  </a:lnTo>
                  <a:lnTo>
                    <a:pt x="339305" y="216115"/>
                  </a:lnTo>
                  <a:lnTo>
                    <a:pt x="277368" y="228346"/>
                  </a:lnTo>
                  <a:lnTo>
                    <a:pt x="69964" y="67868"/>
                  </a:lnTo>
                  <a:lnTo>
                    <a:pt x="72136" y="56883"/>
                  </a:lnTo>
                  <a:lnTo>
                    <a:pt x="339305" y="160312"/>
                  </a:lnTo>
                  <a:lnTo>
                    <a:pt x="339305" y="146672"/>
                  </a:lnTo>
                  <a:lnTo>
                    <a:pt x="104305" y="55727"/>
                  </a:lnTo>
                  <a:lnTo>
                    <a:pt x="339305" y="116370"/>
                  </a:lnTo>
                  <a:lnTo>
                    <a:pt x="339305" y="103365"/>
                  </a:lnTo>
                  <a:lnTo>
                    <a:pt x="321652" y="98806"/>
                  </a:lnTo>
                  <a:lnTo>
                    <a:pt x="339305" y="98806"/>
                  </a:lnTo>
                  <a:lnTo>
                    <a:pt x="339305" y="35306"/>
                  </a:lnTo>
                  <a:lnTo>
                    <a:pt x="317639" y="78638"/>
                  </a:lnTo>
                  <a:lnTo>
                    <a:pt x="311746" y="77482"/>
                  </a:lnTo>
                  <a:lnTo>
                    <a:pt x="311746" y="90398"/>
                  </a:lnTo>
                  <a:lnTo>
                    <a:pt x="309156" y="95592"/>
                  </a:lnTo>
                  <a:lnTo>
                    <a:pt x="215036" y="71310"/>
                  </a:lnTo>
                  <a:lnTo>
                    <a:pt x="311746" y="90398"/>
                  </a:lnTo>
                  <a:lnTo>
                    <a:pt x="311746" y="77482"/>
                  </a:lnTo>
                  <a:lnTo>
                    <a:pt x="79425" y="31610"/>
                  </a:lnTo>
                  <a:lnTo>
                    <a:pt x="86042" y="14605"/>
                  </a:lnTo>
                  <a:lnTo>
                    <a:pt x="81864" y="14998"/>
                  </a:lnTo>
                  <a:lnTo>
                    <a:pt x="84531" y="4699"/>
                  </a:lnTo>
                  <a:lnTo>
                    <a:pt x="82334" y="5181"/>
                  </a:lnTo>
                  <a:lnTo>
                    <a:pt x="83362" y="0"/>
                  </a:lnTo>
                  <a:lnTo>
                    <a:pt x="1231" y="22606"/>
                  </a:lnTo>
                  <a:lnTo>
                    <a:pt x="38163" y="99441"/>
                  </a:lnTo>
                  <a:lnTo>
                    <a:pt x="53301" y="79857"/>
                  </a:lnTo>
                  <a:lnTo>
                    <a:pt x="58534" y="85598"/>
                  </a:lnTo>
                  <a:lnTo>
                    <a:pt x="61671" y="77495"/>
                  </a:lnTo>
                  <a:lnTo>
                    <a:pt x="260756" y="231622"/>
                  </a:lnTo>
                  <a:lnTo>
                    <a:pt x="0" y="283083"/>
                  </a:lnTo>
                  <a:lnTo>
                    <a:pt x="2463" y="295529"/>
                  </a:lnTo>
                  <a:lnTo>
                    <a:pt x="274066" y="241922"/>
                  </a:lnTo>
                  <a:lnTo>
                    <a:pt x="341845" y="294386"/>
                  </a:lnTo>
                  <a:lnTo>
                    <a:pt x="345668" y="289369"/>
                  </a:lnTo>
                  <a:lnTo>
                    <a:pt x="347306" y="295402"/>
                  </a:lnTo>
                  <a:lnTo>
                    <a:pt x="347916" y="295249"/>
                  </a:lnTo>
                  <a:lnTo>
                    <a:pt x="348272" y="295148"/>
                  </a:lnTo>
                  <a:lnTo>
                    <a:pt x="549719" y="241769"/>
                  </a:lnTo>
                  <a:lnTo>
                    <a:pt x="687920" y="295275"/>
                  </a:lnTo>
                  <a:lnTo>
                    <a:pt x="690143" y="289471"/>
                  </a:lnTo>
                  <a:lnTo>
                    <a:pt x="692492" y="295148"/>
                  </a:lnTo>
                  <a:lnTo>
                    <a:pt x="825106" y="241731"/>
                  </a:lnTo>
                  <a:lnTo>
                    <a:pt x="1031798" y="295071"/>
                  </a:lnTo>
                  <a:lnTo>
                    <a:pt x="1032344" y="295275"/>
                  </a:lnTo>
                  <a:lnTo>
                    <a:pt x="1033106" y="295402"/>
                  </a:lnTo>
                  <a:lnTo>
                    <a:pt x="1034643" y="289483"/>
                  </a:lnTo>
                  <a:lnTo>
                    <a:pt x="1038567" y="294132"/>
                  </a:lnTo>
                  <a:lnTo>
                    <a:pt x="1096670" y="245338"/>
                  </a:lnTo>
                  <a:lnTo>
                    <a:pt x="1350987" y="295529"/>
                  </a:lnTo>
                  <a:lnTo>
                    <a:pt x="1352194" y="289306"/>
                  </a:lnTo>
                  <a:lnTo>
                    <a:pt x="1357845" y="289306"/>
                  </a:lnTo>
                  <a:lnTo>
                    <a:pt x="1357845" y="98806"/>
                  </a:lnTo>
                  <a:lnTo>
                    <a:pt x="1389595" y="98806"/>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grpSp>
      <p:sp>
        <p:nvSpPr>
          <p:cNvPr id="35" name="Google Shape;296;p55">
            <a:extLst>
              <a:ext uri="{FF2B5EF4-FFF2-40B4-BE49-F238E27FC236}">
                <a16:creationId xmlns:a16="http://schemas.microsoft.com/office/drawing/2014/main" id="{10B7D4A6-B6DB-4662-84FE-4307A161185F}"/>
              </a:ext>
            </a:extLst>
          </p:cNvPr>
          <p:cNvSpPr txBox="1"/>
          <p:nvPr/>
        </p:nvSpPr>
        <p:spPr>
          <a:xfrm>
            <a:off x="2990660" y="2201467"/>
            <a:ext cx="1131200" cy="361702"/>
          </a:xfrm>
          <a:prstGeom prst="rect">
            <a:avLst/>
          </a:prstGeom>
          <a:noFill/>
          <a:ln>
            <a:noFill/>
          </a:ln>
        </p:spPr>
        <p:txBody>
          <a:bodyPr spcFirstLastPara="1" wrap="square" lIns="0" tIns="12700" rIns="0" bIns="0" anchor="t" anchorCtr="0">
            <a:spAutoFit/>
          </a:bodyPr>
          <a:lstStyle/>
          <a:p>
            <a:pPr marL="16933"/>
            <a:r>
              <a:rPr lang="en" sz="2267" b="1">
                <a:latin typeface="Calibri"/>
                <a:ea typeface="Calibri"/>
                <a:cs typeface="Calibri"/>
                <a:sym typeface="Calibri"/>
              </a:rPr>
              <a:t>Encoders</a:t>
            </a:r>
            <a:endParaRPr sz="2267">
              <a:latin typeface="Calibri"/>
              <a:ea typeface="Calibri"/>
              <a:cs typeface="Calibri"/>
              <a:sym typeface="Calibri"/>
            </a:endParaRPr>
          </a:p>
        </p:txBody>
      </p:sp>
      <p:sp>
        <p:nvSpPr>
          <p:cNvPr id="36" name="Google Shape;297;p55">
            <a:extLst>
              <a:ext uri="{FF2B5EF4-FFF2-40B4-BE49-F238E27FC236}">
                <a16:creationId xmlns:a16="http://schemas.microsoft.com/office/drawing/2014/main" id="{A3BE45AB-7608-4A69-8D6C-7A9C064AEBA1}"/>
              </a:ext>
            </a:extLst>
          </p:cNvPr>
          <p:cNvSpPr txBox="1"/>
          <p:nvPr/>
        </p:nvSpPr>
        <p:spPr>
          <a:xfrm>
            <a:off x="4575238" y="1914041"/>
            <a:ext cx="66076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Gets bidirectional context – can condition on future!</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Question is, how do we pre-train them?</a:t>
            </a:r>
            <a:endParaRPr sz="2267"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CB1528-FBA7-491B-B12F-3198A5A1BFAD}"/>
              </a:ext>
            </a:extLst>
          </p:cNvPr>
          <p:cNvSpPr/>
          <p:nvPr/>
        </p:nvSpPr>
        <p:spPr>
          <a:xfrm>
            <a:off x="485037" y="4760487"/>
            <a:ext cx="11171157" cy="1736565"/>
          </a:xfrm>
          <a:prstGeom prst="rect">
            <a:avLst/>
          </a:prstGeom>
          <a:solidFill>
            <a:srgbClr val="FCFCF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Rectangle 36">
            <a:extLst>
              <a:ext uri="{FF2B5EF4-FFF2-40B4-BE49-F238E27FC236}">
                <a16:creationId xmlns:a16="http://schemas.microsoft.com/office/drawing/2014/main" id="{B14AFD0E-2C73-418E-B124-EC06087DD01E}"/>
              </a:ext>
            </a:extLst>
          </p:cNvPr>
          <p:cNvSpPr/>
          <p:nvPr/>
        </p:nvSpPr>
        <p:spPr>
          <a:xfrm>
            <a:off x="589311" y="1622340"/>
            <a:ext cx="11171157" cy="1519538"/>
          </a:xfrm>
          <a:prstGeom prst="rect">
            <a:avLst/>
          </a:prstGeom>
          <a:solidFill>
            <a:srgbClr val="FCFCF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792933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GPT-2</a:t>
            </a:r>
            <a:endParaRPr lang="LID4096" dirty="0"/>
          </a:p>
        </p:txBody>
      </p:sp>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57</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Architecture</a:t>
            </a:r>
            <a:r>
              <a:rPr lang="en-US" sz="3600" dirty="0">
                <a:solidFill>
                  <a:schemeClr val="dk2"/>
                </a:solidFill>
                <a:latin typeface="Encode Sans Semi Condensed"/>
              </a:rPr>
              <a:t>: Decoder</a:t>
            </a:r>
            <a:endParaRPr lang="LID4096" sz="44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Language Modeling</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Great at writing</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pic>
        <p:nvPicPr>
          <p:cNvPr id="11266" name="Picture 2">
            <a:extLst>
              <a:ext uri="{FF2B5EF4-FFF2-40B4-BE49-F238E27FC236}">
                <a16:creationId xmlns:a16="http://schemas.microsoft.com/office/drawing/2014/main" id="{F2687A7D-5AEC-49FD-A7BD-01389D3900B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8995" b="94454" l="18555" r="58999">
                        <a14:foregroundMark x1="53162" y1="74523" x2="53926" y2="59445"/>
                        <a14:foregroundMark x1="53926" y1="59445" x2="47464" y2="43847"/>
                        <a14:foregroundMark x1="47464" y1="43847" x2="39402" y2="43847"/>
                        <a14:foregroundMark x1="19666" y1="79549" x2="19597" y2="53553"/>
                        <a14:foregroundMark x1="55177" y1="81802" x2="56776" y2="63778"/>
                        <a14:foregroundMark x1="56776" y1="63778" x2="55038" y2="44887"/>
                        <a14:foregroundMark x1="55038" y1="44887" x2="34190" y2="40901"/>
                        <a14:foregroundMark x1="56150" y1="84229" x2="25295" y2="85962"/>
                        <a14:foregroundMark x1="25295" y1="85962" x2="25295" y2="85962"/>
                        <a14:foregroundMark x1="22724" y1="85962" x2="22029" y2="81282"/>
                        <a14:foregroundMark x1="56845" y1="86655" x2="58235" y2="56499"/>
                        <a14:foregroundMark x1="58235" y1="56499" x2="57470" y2="48700"/>
                        <a14:foregroundMark x1="56706" y1="41075" x2="27450" y2="39341"/>
                        <a14:foregroundMark x1="27450" y1="39341" x2="20709" y2="42114"/>
                        <a14:foregroundMark x1="19249" y1="43154" x2="18624" y2="85962"/>
                        <a14:foregroundMark x1="19944" y1="91508" x2="29395" y2="94627"/>
                        <a14:foregroundMark x1="28839" y1="93761" x2="41070" y2="92374"/>
                        <a14:foregroundMark x1="41070" y1="92374" x2="55733" y2="94454"/>
                        <a14:foregroundMark x1="55733" y1="94454" x2="58999" y2="87002"/>
                        <a14:foregroundMark x1="58999" y1="87002" x2="58860" y2="80936"/>
                        <a14:foregroundMark x1="58860" y1="81802" x2="58721" y2="45061"/>
                        <a14:foregroundMark x1="58721" y1="45061" x2="52120" y2="40208"/>
                        <a14:foregroundMark x1="52120" y1="40208" x2="41070" y2="39688"/>
                      </a14:backgroundRemoval>
                    </a14:imgEffect>
                  </a14:imgLayer>
                </a14:imgProps>
              </a:ext>
              <a:ext uri="{28A0092B-C50C-407E-A947-70E740481C1C}">
                <a14:useLocalDpi xmlns:a14="http://schemas.microsoft.com/office/drawing/2010/main" val="0"/>
              </a:ext>
            </a:extLst>
          </a:blip>
          <a:srcRect l="16531" t="35432" r="39016" b="6633"/>
          <a:stretch/>
        </p:blipFill>
        <p:spPr bwMode="auto">
          <a:xfrm>
            <a:off x="8161853" y="2626561"/>
            <a:ext cx="1921535" cy="10040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77353B1-8BF1-40DC-B748-98658AD25630}"/>
              </a:ext>
            </a:extLst>
          </p:cNvPr>
          <p:cNvSpPr txBox="1"/>
          <p:nvPr/>
        </p:nvSpPr>
        <p:spPr>
          <a:xfrm>
            <a:off x="1718672" y="4513530"/>
            <a:ext cx="5364955" cy="646331"/>
          </a:xfrm>
          <a:prstGeom prst="rect">
            <a:avLst/>
          </a:prstGeom>
          <a:noFill/>
        </p:spPr>
        <p:txBody>
          <a:bodyPr wrap="square" rtlCol="0">
            <a:spAutoFit/>
          </a:bodyPr>
          <a:lstStyle/>
          <a:p>
            <a:r>
              <a:rPr lang="en-US" sz="3600" dirty="0">
                <a:solidFill>
                  <a:schemeClr val="dk2"/>
                </a:solidFill>
                <a:latin typeface="Encode Sans Semi Condensed"/>
              </a:rPr>
              <a:t>text!</a:t>
            </a:r>
            <a:endParaRPr lang="LID4096" sz="3600" dirty="0">
              <a:solidFill>
                <a:schemeClr val="dk2"/>
              </a:solidFill>
              <a:latin typeface="Encode Sans Semi Condensed"/>
            </a:endParaRPr>
          </a:p>
        </p:txBody>
      </p:sp>
    </p:spTree>
    <p:extLst>
      <p:ext uri="{BB962C8B-B14F-4D97-AF65-F5344CB8AC3E}">
        <p14:creationId xmlns:p14="http://schemas.microsoft.com/office/powerpoint/2010/main" val="2776199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What is a Language Model?</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58</a:t>
            </a:fld>
            <a:endParaRPr lang="LID4096"/>
          </a:p>
        </p:txBody>
      </p:sp>
      <p:pic>
        <p:nvPicPr>
          <p:cNvPr id="12290" name="Picture 2">
            <a:extLst>
              <a:ext uri="{FF2B5EF4-FFF2-40B4-BE49-F238E27FC236}">
                <a16:creationId xmlns:a16="http://schemas.microsoft.com/office/drawing/2014/main" id="{D8763585-400F-4CF4-817B-B6B4AFE26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174" y="2961448"/>
            <a:ext cx="4993651" cy="36129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 Placeholder 2">
                <a:extLst>
                  <a:ext uri="{FF2B5EF4-FFF2-40B4-BE49-F238E27FC236}">
                    <a16:creationId xmlns:a16="http://schemas.microsoft.com/office/drawing/2014/main" id="{F65D99A5-87B5-49C7-A287-9035589A7CF1}"/>
                  </a:ext>
                </a:extLst>
              </p:cNvPr>
              <p:cNvSpPr>
                <a:spLocks noGrp="1"/>
              </p:cNvSpPr>
              <p:nvPr>
                <p:ph type="body" idx="10"/>
              </p:nvPr>
            </p:nvSpPr>
            <p:spPr>
              <a:xfrm>
                <a:off x="1458452" y="1225254"/>
                <a:ext cx="9275097" cy="1898780"/>
              </a:xfrm>
            </p:spPr>
            <p:txBody>
              <a:bodyPr/>
              <a:lstStyle/>
              <a:p>
                <a:pPr marL="186262" indent="0" algn="ctr">
                  <a:buNone/>
                </a:pPr>
                <a:r>
                  <a:rPr lang="en-US" sz="2800" dirty="0"/>
                  <a:t>A </a:t>
                </a:r>
                <a:r>
                  <a:rPr lang="en-US" sz="2800" b="1" dirty="0"/>
                  <a:t>Language Model </a:t>
                </a:r>
                <a:r>
                  <a:rPr lang="en-US" sz="2800" dirty="0"/>
                  <a:t>(LM) is a model that outputs the probability of the next token given a context:</a:t>
                </a:r>
              </a:p>
              <a:p>
                <a:pPr marL="186262"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1</m:t>
                              </m:r>
                            </m:sub>
                          </m:sSub>
                        </m:e>
                      </m:d>
                    </m:oMath>
                  </m:oMathPara>
                </a14:m>
                <a:endParaRPr lang="LID4096" sz="2800" dirty="0"/>
              </a:p>
            </p:txBody>
          </p:sp>
        </mc:Choice>
        <mc:Fallback xmlns="">
          <p:sp>
            <p:nvSpPr>
              <p:cNvPr id="20" name="Text Placeholder 2">
                <a:extLst>
                  <a:ext uri="{FF2B5EF4-FFF2-40B4-BE49-F238E27FC236}">
                    <a16:creationId xmlns:a16="http://schemas.microsoft.com/office/drawing/2014/main" id="{F65D99A5-87B5-49C7-A287-9035589A7CF1}"/>
                  </a:ext>
                </a:extLst>
              </p:cNvPr>
              <p:cNvSpPr>
                <a:spLocks noGrp="1" noRot="1" noChangeAspect="1" noMove="1" noResize="1" noEditPoints="1" noAdjustHandles="1" noChangeArrowheads="1" noChangeShapeType="1" noTextEdit="1"/>
              </p:cNvSpPr>
              <p:nvPr>
                <p:ph type="body" idx="10"/>
              </p:nvPr>
            </p:nvSpPr>
            <p:spPr>
              <a:xfrm>
                <a:off x="1458452" y="1225254"/>
                <a:ext cx="9275097" cy="1898780"/>
              </a:xfrm>
              <a:blipFill>
                <a:blip r:embed="rId3"/>
                <a:stretch>
                  <a:fillRect t="-965"/>
                </a:stretch>
              </a:blipFill>
            </p:spPr>
            <p:txBody>
              <a:bodyPr/>
              <a:lstStyle/>
              <a:p>
                <a:r>
                  <a:rPr lang="LID4096">
                    <a:noFill/>
                  </a:rPr>
                  <a:t> </a:t>
                </a:r>
              </a:p>
            </p:txBody>
          </p:sp>
        </mc:Fallback>
      </mc:AlternateContent>
    </p:spTree>
    <p:extLst>
      <p:ext uri="{BB962C8B-B14F-4D97-AF65-F5344CB8AC3E}">
        <p14:creationId xmlns:p14="http://schemas.microsoft.com/office/powerpoint/2010/main" val="2625984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Architecture</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59</a:t>
            </a:fld>
            <a:endParaRPr lang="LID4096"/>
          </a:p>
        </p:txBody>
      </p:sp>
      <p:pic>
        <p:nvPicPr>
          <p:cNvPr id="13314" name="Picture 2">
            <a:extLst>
              <a:ext uri="{FF2B5EF4-FFF2-40B4-BE49-F238E27FC236}">
                <a16:creationId xmlns:a16="http://schemas.microsoft.com/office/drawing/2014/main" id="{7A91A1EC-0181-4918-A329-E16A2532F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46" y="1318661"/>
            <a:ext cx="10611107" cy="5025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3983DBCE-E3E3-456F-B46E-D7E6F8E946DB}"/>
              </a:ext>
            </a:extLst>
          </p:cNvPr>
          <p:cNvSpPr>
            <a:spLocks noGrp="1"/>
          </p:cNvSpPr>
          <p:nvPr>
            <p:ph type="body" idx="10"/>
          </p:nvPr>
        </p:nvSpPr>
        <p:spPr>
          <a:xfrm>
            <a:off x="553678" y="1318661"/>
            <a:ext cx="7560420" cy="1898780"/>
          </a:xfrm>
        </p:spPr>
        <p:txBody>
          <a:bodyPr/>
          <a:lstStyle/>
          <a:p>
            <a:pPr marL="186262" indent="0">
              <a:buNone/>
            </a:pPr>
            <a:r>
              <a:rPr lang="en-US" sz="2800" dirty="0"/>
              <a:t>GPT is one such model that uses the transformer decoder architecture to model language</a:t>
            </a:r>
            <a:endParaRPr lang="LID4096" sz="2800" dirty="0"/>
          </a:p>
        </p:txBody>
      </p:sp>
    </p:spTree>
    <p:extLst>
      <p:ext uri="{BB962C8B-B14F-4D97-AF65-F5344CB8AC3E}">
        <p14:creationId xmlns:p14="http://schemas.microsoft.com/office/powerpoint/2010/main" val="3964315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2A2A-2035-4DA7-B900-FD875B3EF8EC}"/>
              </a:ext>
            </a:extLst>
          </p:cNvPr>
          <p:cNvSpPr>
            <a:spLocks noGrp="1"/>
          </p:cNvSpPr>
          <p:nvPr>
            <p:ph type="title"/>
          </p:nvPr>
        </p:nvSpPr>
        <p:spPr/>
        <p:txBody>
          <a:bodyPr/>
          <a:lstStyle/>
          <a:p>
            <a:r>
              <a:rPr lang="en-US" dirty="0"/>
              <a:t>A High-Level Look</a:t>
            </a:r>
            <a:endParaRPr lang="LID4096" dirty="0"/>
          </a:p>
        </p:txBody>
      </p:sp>
      <p:sp>
        <p:nvSpPr>
          <p:cNvPr id="5" name="TextBox 4">
            <a:extLst>
              <a:ext uri="{FF2B5EF4-FFF2-40B4-BE49-F238E27FC236}">
                <a16:creationId xmlns:a16="http://schemas.microsoft.com/office/drawing/2014/main" id="{921F8DD5-1473-469C-9EF7-E512037E12C0}"/>
              </a:ext>
            </a:extLst>
          </p:cNvPr>
          <p:cNvSpPr txBox="1"/>
          <p:nvPr/>
        </p:nvSpPr>
        <p:spPr>
          <a:xfrm>
            <a:off x="2802523" y="1497895"/>
            <a:ext cx="6586952" cy="954107"/>
          </a:xfrm>
          <a:prstGeom prst="rect">
            <a:avLst/>
          </a:prstGeom>
          <a:noFill/>
        </p:spPr>
        <p:txBody>
          <a:bodyPr wrap="square">
            <a:spAutoFit/>
          </a:bodyPr>
          <a:lstStyle/>
          <a:p>
            <a:pPr algn="l" fontAlgn="base"/>
            <a:r>
              <a:rPr lang="en-US" sz="2800" dirty="0">
                <a:solidFill>
                  <a:schemeClr val="dk2"/>
                </a:solidFill>
                <a:latin typeface="Encode Sans Semi Condensed"/>
                <a:sym typeface="Encode Sans Semi Condensed"/>
              </a:rPr>
              <a:t>Each encoder\decoder layer has two components: attention + FF network</a:t>
            </a:r>
          </a:p>
        </p:txBody>
      </p:sp>
      <p:pic>
        <p:nvPicPr>
          <p:cNvPr id="50178" name="Picture 2">
            <a:extLst>
              <a:ext uri="{FF2B5EF4-FFF2-40B4-BE49-F238E27FC236}">
                <a16:creationId xmlns:a16="http://schemas.microsoft.com/office/drawing/2014/main" id="{27725A4B-0A77-4F06-9DBC-7F4CC2DA6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 y="2967697"/>
            <a:ext cx="11062915" cy="351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4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One Token at a Time</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60</a:t>
            </a:fld>
            <a:endParaRPr lang="LID4096"/>
          </a:p>
        </p:txBody>
      </p:sp>
      <p:pic>
        <p:nvPicPr>
          <p:cNvPr id="15362" name="Picture 2">
            <a:extLst>
              <a:ext uri="{FF2B5EF4-FFF2-40B4-BE49-F238E27FC236}">
                <a16:creationId xmlns:a16="http://schemas.microsoft.com/office/drawing/2014/main" id="{2257E092-935A-4657-9382-1011332B349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389" y="2471010"/>
            <a:ext cx="11069053" cy="3872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6F3071E8-31F5-4043-9FAD-490C6BB20E39}"/>
              </a:ext>
            </a:extLst>
          </p:cNvPr>
          <p:cNvSpPr>
            <a:spLocks noGrp="1"/>
          </p:cNvSpPr>
          <p:nvPr>
            <p:ph type="body" idx="10"/>
          </p:nvPr>
        </p:nvSpPr>
        <p:spPr>
          <a:xfrm>
            <a:off x="608912" y="1337911"/>
            <a:ext cx="10756006" cy="1898780"/>
          </a:xfrm>
        </p:spPr>
        <p:txBody>
          <a:bodyPr/>
          <a:lstStyle/>
          <a:p>
            <a:pPr marL="186262" indent="0">
              <a:buNone/>
            </a:pPr>
            <a:r>
              <a:rPr lang="en-US" sz="2800" dirty="0"/>
              <a:t>GPT is an </a:t>
            </a:r>
            <a:r>
              <a:rPr lang="en-US" sz="2800" b="1" dirty="0"/>
              <a:t>autoregressive </a:t>
            </a:r>
            <a:r>
              <a:rPr lang="en-US" sz="2800" dirty="0"/>
              <a:t>model, that is, it generates one token at a time and adds it to the context for the next iteration.</a:t>
            </a:r>
            <a:endParaRPr lang="LID4096" sz="2800" dirty="0"/>
          </a:p>
        </p:txBody>
      </p:sp>
    </p:spTree>
    <p:extLst>
      <p:ext uri="{BB962C8B-B14F-4D97-AF65-F5344CB8AC3E}">
        <p14:creationId xmlns:p14="http://schemas.microsoft.com/office/powerpoint/2010/main" val="494913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Decoder Block</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61</a:t>
            </a:fld>
            <a:endParaRPr lang="LID4096"/>
          </a:p>
        </p:txBody>
      </p:sp>
      <p:pic>
        <p:nvPicPr>
          <p:cNvPr id="16386" name="Picture 2">
            <a:extLst>
              <a:ext uri="{FF2B5EF4-FFF2-40B4-BE49-F238E27FC236}">
                <a16:creationId xmlns:a16="http://schemas.microsoft.com/office/drawing/2014/main" id="{ECB18C07-6E31-417D-8E69-5CF987D93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345" y="2527632"/>
            <a:ext cx="7375309" cy="40564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149EB568-4631-4D3A-B22D-0CD11D60025B}"/>
              </a:ext>
            </a:extLst>
          </p:cNvPr>
          <p:cNvSpPr>
            <a:spLocks noGrp="1"/>
          </p:cNvSpPr>
          <p:nvPr>
            <p:ph type="body" idx="10"/>
          </p:nvPr>
        </p:nvSpPr>
        <p:spPr>
          <a:xfrm>
            <a:off x="1250939" y="1122310"/>
            <a:ext cx="9690120" cy="1898780"/>
          </a:xfrm>
        </p:spPr>
        <p:txBody>
          <a:bodyPr/>
          <a:lstStyle/>
          <a:p>
            <a:pPr marL="186262" indent="0">
              <a:buNone/>
            </a:pPr>
            <a:r>
              <a:rPr lang="en-US" sz="2800" dirty="0"/>
              <a:t>Recall we saw that the transformer decoder block uses </a:t>
            </a:r>
            <a:r>
              <a:rPr lang="en-US" sz="2800" b="1" dirty="0"/>
              <a:t>masked self-attention</a:t>
            </a:r>
            <a:r>
              <a:rPr lang="en-US" sz="2800" dirty="0"/>
              <a:t> in order to mask the future of the sentence.</a:t>
            </a:r>
            <a:endParaRPr lang="LID4096" sz="2800" dirty="0"/>
          </a:p>
        </p:txBody>
      </p:sp>
    </p:spTree>
    <p:extLst>
      <p:ext uri="{BB962C8B-B14F-4D97-AF65-F5344CB8AC3E}">
        <p14:creationId xmlns:p14="http://schemas.microsoft.com/office/powerpoint/2010/main" val="3018342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Masked Self-Attention</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62</a:t>
            </a:fld>
            <a:endParaRPr lang="LID4096"/>
          </a:p>
        </p:txBody>
      </p:sp>
      <p:pic>
        <p:nvPicPr>
          <p:cNvPr id="17410" name="Picture 2">
            <a:extLst>
              <a:ext uri="{FF2B5EF4-FFF2-40B4-BE49-F238E27FC236}">
                <a16:creationId xmlns:a16="http://schemas.microsoft.com/office/drawing/2014/main" id="{7A3A7499-A7B3-4C14-8ED1-36BB0FC5D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94" y="2716701"/>
            <a:ext cx="11357811" cy="3809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595CDCC4-B1DE-4D20-BA90-CA42FDD5A531}"/>
                  </a:ext>
                </a:extLst>
              </p:cNvPr>
              <p:cNvSpPr>
                <a:spLocks noGrp="1"/>
              </p:cNvSpPr>
              <p:nvPr>
                <p:ph type="body" idx="10"/>
              </p:nvPr>
            </p:nvSpPr>
            <p:spPr>
              <a:xfrm>
                <a:off x="1250939" y="1103059"/>
                <a:ext cx="9690120" cy="1898780"/>
              </a:xfrm>
            </p:spPr>
            <p:txBody>
              <a:bodyPr/>
              <a:lstStyle/>
              <a:p>
                <a:pPr marL="186262" indent="0">
                  <a:buNone/>
                </a:pPr>
                <a:r>
                  <a:rPr lang="en-US" sz="2800" dirty="0"/>
                  <a:t>The masking is done by replacing the attention scores in the appropriate place with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m:t>
                    </m:r>
                  </m:oMath>
                </a14:m>
                <a:r>
                  <a:rPr lang="en-US" sz="2800" dirty="0"/>
                  <a:t>, so after the </a:t>
                </a:r>
                <a:r>
                  <a:rPr lang="en-US" sz="2800" dirty="0" err="1"/>
                  <a:t>softmax</a:t>
                </a:r>
                <a:r>
                  <a:rPr lang="en-US" sz="2800" dirty="0"/>
                  <a:t> their score would be 0. For further details, see this </a:t>
                </a:r>
                <a:r>
                  <a:rPr lang="en-US" sz="2800" dirty="0">
                    <a:hlinkClick r:id="rId3"/>
                  </a:rPr>
                  <a:t>blog post</a:t>
                </a:r>
                <a:r>
                  <a:rPr lang="en-US" sz="2800" dirty="0"/>
                  <a:t>.</a:t>
                </a:r>
                <a:endParaRPr lang="LID4096" sz="2800" dirty="0"/>
              </a:p>
            </p:txBody>
          </p:sp>
        </mc:Choice>
        <mc:Fallback xmlns="">
          <p:sp>
            <p:nvSpPr>
              <p:cNvPr id="6" name="Text Placeholder 2">
                <a:extLst>
                  <a:ext uri="{FF2B5EF4-FFF2-40B4-BE49-F238E27FC236}">
                    <a16:creationId xmlns:a16="http://schemas.microsoft.com/office/drawing/2014/main" id="{595CDCC4-B1DE-4D20-BA90-CA42FDD5A531}"/>
                  </a:ext>
                </a:extLst>
              </p:cNvPr>
              <p:cNvSpPr>
                <a:spLocks noGrp="1" noRot="1" noChangeAspect="1" noMove="1" noResize="1" noEditPoints="1" noAdjustHandles="1" noChangeArrowheads="1" noChangeShapeType="1" noTextEdit="1"/>
              </p:cNvSpPr>
              <p:nvPr>
                <p:ph type="body" idx="10"/>
              </p:nvPr>
            </p:nvSpPr>
            <p:spPr>
              <a:xfrm>
                <a:off x="1250939" y="1103059"/>
                <a:ext cx="9690120" cy="1898780"/>
              </a:xfrm>
              <a:blipFill>
                <a:blip r:embed="rId4"/>
                <a:stretch>
                  <a:fillRect t="-965"/>
                </a:stretch>
              </a:blipFill>
            </p:spPr>
            <p:txBody>
              <a:bodyPr/>
              <a:lstStyle/>
              <a:p>
                <a:r>
                  <a:rPr lang="LID4096">
                    <a:noFill/>
                  </a:rPr>
                  <a:t> </a:t>
                </a:r>
              </a:p>
            </p:txBody>
          </p:sp>
        </mc:Fallback>
      </mc:AlternateContent>
    </p:spTree>
    <p:extLst>
      <p:ext uri="{BB962C8B-B14F-4D97-AF65-F5344CB8AC3E}">
        <p14:creationId xmlns:p14="http://schemas.microsoft.com/office/powerpoint/2010/main" val="1198627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Decoder-Only Block</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63</a:t>
            </a:fld>
            <a:endParaRPr lang="LID4096"/>
          </a:p>
        </p:txBody>
      </p:sp>
      <p:pic>
        <p:nvPicPr>
          <p:cNvPr id="19458" name="Picture 2">
            <a:extLst>
              <a:ext uri="{FF2B5EF4-FFF2-40B4-BE49-F238E27FC236}">
                <a16:creationId xmlns:a16="http://schemas.microsoft.com/office/drawing/2014/main" id="{8E5C3E5F-D492-4B50-8FC9-5D329B66F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02" y="2365804"/>
            <a:ext cx="9562699" cy="43430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2302590D-815A-4E47-AF9B-AFE41E07D031}"/>
              </a:ext>
            </a:extLst>
          </p:cNvPr>
          <p:cNvSpPr>
            <a:spLocks noGrp="1"/>
          </p:cNvSpPr>
          <p:nvPr>
            <p:ph type="body" idx="10"/>
          </p:nvPr>
        </p:nvSpPr>
        <p:spPr>
          <a:xfrm>
            <a:off x="3191563" y="1160810"/>
            <a:ext cx="6131638" cy="1898780"/>
          </a:xfrm>
        </p:spPr>
        <p:txBody>
          <a:bodyPr/>
          <a:lstStyle/>
          <a:p>
            <a:pPr marL="186262" indent="0" algn="ctr">
              <a:buNone/>
            </a:pPr>
            <a:r>
              <a:rPr lang="en-US" sz="2800" dirty="0"/>
              <a:t>Since GPT uses only decoder, there is no need in encoder-decoder attention.</a:t>
            </a:r>
            <a:endParaRPr lang="LID4096" sz="2800" dirty="0"/>
          </a:p>
        </p:txBody>
      </p:sp>
    </p:spTree>
    <p:extLst>
      <p:ext uri="{BB962C8B-B14F-4D97-AF65-F5344CB8AC3E}">
        <p14:creationId xmlns:p14="http://schemas.microsoft.com/office/powerpoint/2010/main" val="269417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The Decoding</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64</a:t>
            </a:fld>
            <a:endParaRPr lang="LID4096"/>
          </a:p>
        </p:txBody>
      </p:sp>
      <p:pic>
        <p:nvPicPr>
          <p:cNvPr id="22530" name="Picture 2">
            <a:extLst>
              <a:ext uri="{FF2B5EF4-FFF2-40B4-BE49-F238E27FC236}">
                <a16:creationId xmlns:a16="http://schemas.microsoft.com/office/drawing/2014/main" id="{10AE207B-E0B6-4F56-AAC7-AC3E05EC0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227" y="2711449"/>
            <a:ext cx="7531544" cy="39226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0D899BB9-AE32-4AF7-846C-232848AE516C}"/>
              </a:ext>
            </a:extLst>
          </p:cNvPr>
          <p:cNvSpPr>
            <a:spLocks noGrp="1"/>
          </p:cNvSpPr>
          <p:nvPr>
            <p:ph type="body" idx="10"/>
          </p:nvPr>
        </p:nvSpPr>
        <p:spPr>
          <a:xfrm>
            <a:off x="2101342" y="1054933"/>
            <a:ext cx="7989314" cy="1898780"/>
          </a:xfrm>
        </p:spPr>
        <p:txBody>
          <a:bodyPr/>
          <a:lstStyle/>
          <a:p>
            <a:pPr marL="186262" indent="0" algn="ctr">
              <a:buNone/>
            </a:pPr>
            <a:r>
              <a:rPr lang="en-US" dirty="0"/>
              <a:t>In the decoding phase, instead of passing the output vector of the last token through a linear classifier, GPT multiplies it by the input embedding matrix and applies a </a:t>
            </a:r>
            <a:r>
              <a:rPr lang="en-US" dirty="0" err="1"/>
              <a:t>softmax</a:t>
            </a:r>
            <a:r>
              <a:rPr lang="en-US" dirty="0"/>
              <a:t> to get a probability distribution over the vocabulary</a:t>
            </a:r>
            <a:endParaRPr lang="LID4096" dirty="0"/>
          </a:p>
        </p:txBody>
      </p:sp>
    </p:spTree>
    <p:extLst>
      <p:ext uri="{BB962C8B-B14F-4D97-AF65-F5344CB8AC3E}">
        <p14:creationId xmlns:p14="http://schemas.microsoft.com/office/powerpoint/2010/main" val="29265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2D9-29EC-4148-AD91-78C375C9C022}"/>
              </a:ext>
            </a:extLst>
          </p:cNvPr>
          <p:cNvSpPr>
            <a:spLocks noGrp="1"/>
          </p:cNvSpPr>
          <p:nvPr>
            <p:ph type="title"/>
          </p:nvPr>
        </p:nvSpPr>
        <p:spPr/>
        <p:txBody>
          <a:bodyPr/>
          <a:lstStyle/>
          <a:p>
            <a:r>
              <a:rPr lang="en-US" dirty="0"/>
              <a:t>The Decoding</a:t>
            </a:r>
            <a:endParaRPr lang="LID4096" dirty="0"/>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65</a:t>
            </a:fld>
            <a:endParaRPr lang="LID4096"/>
          </a:p>
        </p:txBody>
      </p:sp>
      <p:sp>
        <p:nvSpPr>
          <p:cNvPr id="6" name="Text Placeholder 2">
            <a:extLst>
              <a:ext uri="{FF2B5EF4-FFF2-40B4-BE49-F238E27FC236}">
                <a16:creationId xmlns:a16="http://schemas.microsoft.com/office/drawing/2014/main" id="{0D899BB9-AE32-4AF7-846C-232848AE516C}"/>
              </a:ext>
            </a:extLst>
          </p:cNvPr>
          <p:cNvSpPr>
            <a:spLocks noGrp="1"/>
          </p:cNvSpPr>
          <p:nvPr>
            <p:ph type="body" idx="10"/>
          </p:nvPr>
        </p:nvSpPr>
        <p:spPr>
          <a:xfrm>
            <a:off x="2101342" y="1054933"/>
            <a:ext cx="7989314" cy="1898780"/>
          </a:xfrm>
        </p:spPr>
        <p:txBody>
          <a:bodyPr/>
          <a:lstStyle/>
          <a:p>
            <a:pPr marL="186262" indent="0">
              <a:buNone/>
            </a:pPr>
            <a:r>
              <a:rPr lang="en-US" dirty="0"/>
              <a:t>Then, there are 3 strategies to get the actual token:</a:t>
            </a:r>
          </a:p>
          <a:p>
            <a:pPr marL="186262" indent="0">
              <a:buNone/>
            </a:pPr>
            <a:r>
              <a:rPr lang="en-US" dirty="0"/>
              <a:t>1. Taking the token with the largest score.</a:t>
            </a:r>
          </a:p>
          <a:p>
            <a:pPr marL="186262" indent="0">
              <a:buNone/>
            </a:pPr>
            <a:r>
              <a:rPr lang="en-US" dirty="0"/>
              <a:t>2. Sample a token using the distribution.</a:t>
            </a:r>
          </a:p>
          <a:p>
            <a:pPr marL="186262" indent="0">
              <a:buNone/>
            </a:pPr>
            <a:r>
              <a:rPr lang="en-US" dirty="0"/>
              <a:t>3. Sample a token from the top k scores of the </a:t>
            </a:r>
            <a:r>
              <a:rPr lang="en-US" dirty="0" err="1"/>
              <a:t>ditribution</a:t>
            </a:r>
            <a:endParaRPr lang="LID4096" dirty="0"/>
          </a:p>
        </p:txBody>
      </p:sp>
      <p:pic>
        <p:nvPicPr>
          <p:cNvPr id="23554" name="Picture 2">
            <a:extLst>
              <a:ext uri="{FF2B5EF4-FFF2-40B4-BE49-F238E27FC236}">
                <a16:creationId xmlns:a16="http://schemas.microsoft.com/office/drawing/2014/main" id="{D9ED5B0C-8159-4135-BC3F-67EB136DC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277" y="2953713"/>
            <a:ext cx="8559443" cy="373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702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a:t>Encoder &amp; Decoder</a:t>
            </a:r>
            <a:endParaRPr lang="LID4096" dirty="0"/>
          </a:p>
        </p:txBody>
      </p:sp>
    </p:spTree>
    <p:extLst>
      <p:ext uri="{BB962C8B-B14F-4D97-AF65-F5344CB8AC3E}">
        <p14:creationId xmlns:p14="http://schemas.microsoft.com/office/powerpoint/2010/main" val="1014917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67</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718674" y="1938698"/>
            <a:ext cx="5887287" cy="584775"/>
          </a:xfrm>
          <a:prstGeom prst="rect">
            <a:avLst/>
          </a:prstGeom>
          <a:noFill/>
        </p:spPr>
        <p:txBody>
          <a:bodyPr wrap="square" rtlCol="0">
            <a:spAutoFit/>
          </a:bodyPr>
          <a:lstStyle/>
          <a:p>
            <a:r>
              <a:rPr lang="en-US" sz="3200" dirty="0">
                <a:solidFill>
                  <a:schemeClr val="dk2"/>
                </a:solidFill>
                <a:latin typeface="Encode Sans Semi Condensed Blac" panose="00000A06000000000000" pitchFamily="2" charset="0"/>
              </a:rPr>
              <a:t>Architecture</a:t>
            </a:r>
            <a:r>
              <a:rPr lang="en-US" sz="3200" dirty="0">
                <a:solidFill>
                  <a:schemeClr val="dk2"/>
                </a:solidFill>
                <a:latin typeface="Encode Sans Semi Condensed"/>
              </a:rPr>
              <a:t>: Encoder + Decoder</a:t>
            </a:r>
            <a:endParaRPr lang="LID4096" sz="40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Span Completion</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Is a result of extensive</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experimentation of pretraining techniques.</a:t>
            </a:r>
            <a:endParaRPr lang="LID4096" sz="3600" dirty="0">
              <a:solidFill>
                <a:schemeClr val="dk2"/>
              </a:solidFill>
              <a:latin typeface="Encode Sans Semi Condensed"/>
            </a:endParaRPr>
          </a:p>
        </p:txBody>
      </p:sp>
      <p:pic>
        <p:nvPicPr>
          <p:cNvPr id="27" name="Picture 26">
            <a:extLst>
              <a:ext uri="{FF2B5EF4-FFF2-40B4-BE49-F238E27FC236}">
                <a16:creationId xmlns:a16="http://schemas.microsoft.com/office/drawing/2014/main" id="{713C3CA6-35FA-41F3-854A-04B0D85C76B9}"/>
              </a:ext>
            </a:extLst>
          </p:cNvPr>
          <p:cNvPicPr>
            <a:picLocks noChangeAspect="1"/>
          </p:cNvPicPr>
          <p:nvPr/>
        </p:nvPicPr>
        <p:blipFill rotWithShape="1">
          <a:blip r:embed="rId2"/>
          <a:srcRect l="50891" t="35698" r="38741" b="37548"/>
          <a:stretch/>
        </p:blipFill>
        <p:spPr>
          <a:xfrm>
            <a:off x="8402304" y="2359549"/>
            <a:ext cx="1519170" cy="1483647"/>
          </a:xfrm>
          <a:prstGeom prst="rect">
            <a:avLst/>
          </a:prstGeom>
        </p:spPr>
      </p:pic>
      <p:sp>
        <p:nvSpPr>
          <p:cNvPr id="30" name="Title 7">
            <a:extLst>
              <a:ext uri="{FF2B5EF4-FFF2-40B4-BE49-F238E27FC236}">
                <a16:creationId xmlns:a16="http://schemas.microsoft.com/office/drawing/2014/main" id="{E7CB19D2-6A3E-463B-ADE5-320700A81405}"/>
              </a:ext>
            </a:extLst>
          </p:cNvPr>
          <p:cNvSpPr txBox="1">
            <a:spLocks/>
          </p:cNvSpPr>
          <p:nvPr/>
        </p:nvSpPr>
        <p:spPr>
          <a:xfrm>
            <a:off x="1554014" y="-119092"/>
            <a:ext cx="9275097" cy="10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Encode Sans Semi Condensed"/>
              <a:buNone/>
              <a:defRPr sz="3733" b="1" i="0" u="none" strike="noStrike" cap="none">
                <a:solidFill>
                  <a:schemeClr val="bg1"/>
                </a:solidFill>
                <a:latin typeface="Encode Sans Semi Condensed"/>
                <a:ea typeface="Encode Sans Semi Condensed"/>
                <a:cs typeface="Encode Sans Semi Condensed"/>
                <a:sym typeface="Encode Sans Semi Condensed"/>
              </a:defRPr>
            </a:lvl1pPr>
            <a:lvl2pPr marR="0" lvl="1"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2pPr>
            <a:lvl3pPr marR="0" lvl="2"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3pPr>
            <a:lvl4pPr marR="0" lvl="3"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4pPr>
            <a:lvl5pPr marR="0" lvl="4"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5pPr>
            <a:lvl6pPr marR="0" lvl="5"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6pPr>
            <a:lvl7pPr marR="0" lvl="6"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7pPr>
            <a:lvl8pPr marR="0" lvl="7"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8pPr>
            <a:lvl9pPr marR="0" lvl="8"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9pPr>
          </a:lstStyle>
          <a:p>
            <a:r>
              <a:rPr lang="en-US" dirty="0"/>
              <a:t>Text to Text Transfer Transformer (T5)</a:t>
            </a:r>
            <a:endParaRPr lang="LID4096" dirty="0"/>
          </a:p>
        </p:txBody>
      </p:sp>
    </p:spTree>
    <p:extLst>
      <p:ext uri="{BB962C8B-B14F-4D97-AF65-F5344CB8AC3E}">
        <p14:creationId xmlns:p14="http://schemas.microsoft.com/office/powerpoint/2010/main" val="2723881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0" y="53675"/>
            <a:ext cx="12192000" cy="752127"/>
          </a:xfrm>
          <a:prstGeom prst="rect">
            <a:avLst/>
          </a:prstGeom>
          <a:noFill/>
          <a:ln>
            <a:noFill/>
          </a:ln>
        </p:spPr>
        <p:txBody>
          <a:bodyPr spcFirstLastPara="1" wrap="square" lIns="0" tIns="13333" rIns="0" bIns="0" anchor="t" anchorCtr="0">
            <a:spAutoFit/>
          </a:bodyPr>
          <a:lstStyle/>
          <a:p>
            <a:pPr marL="16933"/>
            <a:r>
              <a:rPr lang="en" sz="4800" dirty="0"/>
              <a:t>Pre-training for three types of architectures</a:t>
            </a:r>
            <a:endParaRPr sz="4800" dirty="0"/>
          </a:p>
        </p:txBody>
      </p:sp>
      <p:sp>
        <p:nvSpPr>
          <p:cNvPr id="281" name="Google Shape;281;p55"/>
          <p:cNvSpPr txBox="1"/>
          <p:nvPr/>
        </p:nvSpPr>
        <p:spPr>
          <a:xfrm>
            <a:off x="485037" y="1156463"/>
            <a:ext cx="9618800" cy="362341"/>
          </a:xfrm>
          <a:prstGeom prst="rect">
            <a:avLst/>
          </a:prstGeom>
          <a:noFill/>
          <a:ln>
            <a:noFill/>
          </a:ln>
        </p:spPr>
        <p:txBody>
          <a:bodyPr spcFirstLastPara="1" wrap="square" lIns="0" tIns="13333" rIns="0" bIns="0" anchor="t" anchorCtr="0">
            <a:spAutoFit/>
          </a:bodyPr>
          <a:lstStyle/>
          <a:p>
            <a:pPr marL="16933"/>
            <a:r>
              <a:rPr lang="en" sz="2267" dirty="0">
                <a:latin typeface="Calibri"/>
                <a:ea typeface="Calibri"/>
                <a:cs typeface="Calibri"/>
                <a:sym typeface="Calibri"/>
              </a:rPr>
              <a:t>The neural architecture influences the type of pretraining, and natural use cases.</a:t>
            </a:r>
            <a:endParaRPr sz="2267" dirty="0">
              <a:latin typeface="Calibri"/>
              <a:ea typeface="Calibri"/>
              <a:cs typeface="Calibri"/>
              <a:sym typeface="Calibri"/>
            </a:endParaRPr>
          </a:p>
        </p:txBody>
      </p:sp>
      <p:sp>
        <p:nvSpPr>
          <p:cNvPr id="282" name="Google Shape;282;p55"/>
          <p:cNvSpPr/>
          <p:nvPr/>
        </p:nvSpPr>
        <p:spPr>
          <a:xfrm>
            <a:off x="1002601" y="3385401"/>
            <a:ext cx="1552000" cy="1038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4" name="Google Shape;294;p55"/>
          <p:cNvSpPr txBox="1"/>
          <p:nvPr/>
        </p:nvSpPr>
        <p:spPr>
          <a:xfrm>
            <a:off x="2970657" y="3716123"/>
            <a:ext cx="1163600" cy="362341"/>
          </a:xfrm>
          <a:prstGeom prst="rect">
            <a:avLst/>
          </a:prstGeom>
          <a:noFill/>
          <a:ln>
            <a:noFill/>
          </a:ln>
        </p:spPr>
        <p:txBody>
          <a:bodyPr spcFirstLastPara="1" wrap="square" lIns="0" tIns="13333" rIns="0" bIns="0" anchor="t" anchorCtr="0">
            <a:spAutoFit/>
          </a:bodyPr>
          <a:lstStyle/>
          <a:p>
            <a:pPr marL="16933"/>
            <a:r>
              <a:rPr lang="en" sz="2267" b="1">
                <a:latin typeface="Calibri"/>
                <a:ea typeface="Calibri"/>
                <a:cs typeface="Calibri"/>
                <a:sym typeface="Calibri"/>
              </a:rPr>
              <a:t>Decoders</a:t>
            </a:r>
            <a:endParaRPr sz="2267">
              <a:latin typeface="Calibri"/>
              <a:ea typeface="Calibri"/>
              <a:cs typeface="Calibri"/>
              <a:sym typeface="Calibri"/>
            </a:endParaRPr>
          </a:p>
        </p:txBody>
      </p:sp>
      <p:sp>
        <p:nvSpPr>
          <p:cNvPr id="295" name="Google Shape;295;p55"/>
          <p:cNvSpPr txBox="1"/>
          <p:nvPr/>
        </p:nvSpPr>
        <p:spPr>
          <a:xfrm>
            <a:off x="4555363" y="3429000"/>
            <a:ext cx="6903600" cy="1194127"/>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Language models! </a:t>
            </a:r>
            <a:r>
              <a:rPr lang="en-US" sz="2267" dirty="0">
                <a:solidFill>
                  <a:schemeClr val="dk1"/>
                </a:solidFill>
                <a:latin typeface="Calibri"/>
                <a:ea typeface="Calibri"/>
                <a:cs typeface="Calibri"/>
                <a:sym typeface="Calibri"/>
              </a:rPr>
              <a:t>Impose a probability distribution on the language. </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Nice to generate from; can’t condition on future words</a:t>
            </a:r>
            <a:endParaRPr sz="2267" dirty="0">
              <a:solidFill>
                <a:schemeClr val="dk1"/>
              </a:solidFill>
              <a:latin typeface="Calibri"/>
              <a:ea typeface="Calibri"/>
              <a:cs typeface="Calibri"/>
              <a:sym typeface="Calibri"/>
            </a:endParaRPr>
          </a:p>
        </p:txBody>
      </p:sp>
      <p:sp>
        <p:nvSpPr>
          <p:cNvPr id="298" name="Google Shape;298;p55"/>
          <p:cNvSpPr/>
          <p:nvPr/>
        </p:nvSpPr>
        <p:spPr>
          <a:xfrm>
            <a:off x="877824" y="4876609"/>
            <a:ext cx="1890000" cy="160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9" name="Google Shape;299;p55"/>
          <p:cNvSpPr txBox="1"/>
          <p:nvPr/>
        </p:nvSpPr>
        <p:spPr>
          <a:xfrm>
            <a:off x="2970657" y="5234433"/>
            <a:ext cx="1163600" cy="850105"/>
          </a:xfrm>
          <a:prstGeom prst="rect">
            <a:avLst/>
          </a:prstGeom>
          <a:noFill/>
          <a:ln>
            <a:noFill/>
          </a:ln>
        </p:spPr>
        <p:txBody>
          <a:bodyPr spcFirstLastPara="1" wrap="square" lIns="0" tIns="12700" rIns="0" bIns="0" anchor="t" anchorCtr="0">
            <a:spAutoFit/>
          </a:bodyPr>
          <a:lstStyle/>
          <a:p>
            <a:pPr marL="16933">
              <a:lnSpc>
                <a:spcPct val="120000"/>
              </a:lnSpc>
            </a:pPr>
            <a:r>
              <a:rPr lang="en" sz="2267" b="1">
                <a:latin typeface="Calibri"/>
                <a:ea typeface="Calibri"/>
                <a:cs typeface="Calibri"/>
                <a:sym typeface="Calibri"/>
              </a:rPr>
              <a:t>Encoder-  Decoders</a:t>
            </a:r>
            <a:endParaRPr sz="2267">
              <a:latin typeface="Calibri"/>
              <a:ea typeface="Calibri"/>
              <a:cs typeface="Calibri"/>
              <a:sym typeface="Calibri"/>
            </a:endParaRPr>
          </a:p>
        </p:txBody>
      </p:sp>
      <p:sp>
        <p:nvSpPr>
          <p:cNvPr id="300" name="Google Shape;300;p55"/>
          <p:cNvSpPr txBox="1"/>
          <p:nvPr/>
        </p:nvSpPr>
        <p:spPr>
          <a:xfrm>
            <a:off x="4555363" y="5206949"/>
            <a:ext cx="49808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Good parts of decoders and encoders?</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What’s the best way to pretrain them?</a:t>
            </a:r>
            <a:endParaRPr sz="2267" dirty="0">
              <a:solidFill>
                <a:schemeClr val="dk1"/>
              </a:solidFill>
              <a:latin typeface="Calibri"/>
              <a:ea typeface="Calibri"/>
              <a:cs typeface="Calibri"/>
              <a:sym typeface="Calibri"/>
            </a:endParaRPr>
          </a:p>
        </p:txBody>
      </p:sp>
      <p:grpSp>
        <p:nvGrpSpPr>
          <p:cNvPr id="24" name="Google Shape;283;p55">
            <a:extLst>
              <a:ext uri="{FF2B5EF4-FFF2-40B4-BE49-F238E27FC236}">
                <a16:creationId xmlns:a16="http://schemas.microsoft.com/office/drawing/2014/main" id="{DAE36160-45E5-4F9D-8F83-B46B11A9207F}"/>
              </a:ext>
            </a:extLst>
          </p:cNvPr>
          <p:cNvGrpSpPr/>
          <p:nvPr/>
        </p:nvGrpSpPr>
        <p:grpSpPr>
          <a:xfrm>
            <a:off x="1002601" y="1866948"/>
            <a:ext cx="1542669" cy="1028700"/>
            <a:chOff x="1007364" y="3287267"/>
            <a:chExt cx="1542669" cy="1028700"/>
          </a:xfrm>
        </p:grpSpPr>
        <p:sp>
          <p:nvSpPr>
            <p:cNvPr id="25" name="Google Shape;284;p55">
              <a:extLst>
                <a:ext uri="{FF2B5EF4-FFF2-40B4-BE49-F238E27FC236}">
                  <a16:creationId xmlns:a16="http://schemas.microsoft.com/office/drawing/2014/main" id="{383C3433-1B69-4CA9-BAD5-41F436F799EF}"/>
                </a:ext>
              </a:extLst>
            </p:cNvPr>
            <p:cNvSpPr/>
            <p:nvPr/>
          </p:nvSpPr>
          <p:spPr>
            <a:xfrm>
              <a:off x="1007364" y="3287267"/>
              <a:ext cx="192405" cy="1028700"/>
            </a:xfrm>
            <a:custGeom>
              <a:avLst/>
              <a:gdLst/>
              <a:ahLst/>
              <a:cxnLst/>
              <a:rect l="l" t="t" r="r" b="b"/>
              <a:pathLst>
                <a:path w="192405" h="1028700" extrusionOk="0">
                  <a:moveTo>
                    <a:pt x="192024" y="679704"/>
                  </a:moveTo>
                  <a:lnTo>
                    <a:pt x="189509" y="667258"/>
                  </a:lnTo>
                  <a:lnTo>
                    <a:pt x="182651" y="657085"/>
                  </a:lnTo>
                  <a:lnTo>
                    <a:pt x="172478" y="650227"/>
                  </a:lnTo>
                  <a:lnTo>
                    <a:pt x="160020" y="647700"/>
                  </a:lnTo>
                  <a:lnTo>
                    <a:pt x="32004" y="647700"/>
                  </a:lnTo>
                  <a:lnTo>
                    <a:pt x="19545" y="650227"/>
                  </a:lnTo>
                  <a:lnTo>
                    <a:pt x="9372" y="657085"/>
                  </a:lnTo>
                  <a:lnTo>
                    <a:pt x="2501" y="667258"/>
                  </a:lnTo>
                  <a:lnTo>
                    <a:pt x="0" y="679704"/>
                  </a:lnTo>
                  <a:lnTo>
                    <a:pt x="0" y="996696"/>
                  </a:lnTo>
                  <a:lnTo>
                    <a:pt x="2501" y="1009154"/>
                  </a:lnTo>
                  <a:lnTo>
                    <a:pt x="9372" y="1019327"/>
                  </a:lnTo>
                  <a:lnTo>
                    <a:pt x="19545" y="1026185"/>
                  </a:lnTo>
                  <a:lnTo>
                    <a:pt x="32004" y="1028700"/>
                  </a:lnTo>
                  <a:lnTo>
                    <a:pt x="160020" y="1028700"/>
                  </a:lnTo>
                  <a:lnTo>
                    <a:pt x="172478" y="1026185"/>
                  </a:lnTo>
                  <a:lnTo>
                    <a:pt x="182651" y="1019327"/>
                  </a:lnTo>
                  <a:lnTo>
                    <a:pt x="189509" y="1009154"/>
                  </a:lnTo>
                  <a:lnTo>
                    <a:pt x="192024" y="996696"/>
                  </a:lnTo>
                  <a:lnTo>
                    <a:pt x="192024" y="679704"/>
                  </a:lnTo>
                  <a:close/>
                </a:path>
                <a:path w="192405" h="1028700" extrusionOk="0">
                  <a:moveTo>
                    <a:pt x="192024" y="32004"/>
                  </a:moveTo>
                  <a:lnTo>
                    <a:pt x="189509" y="19558"/>
                  </a:lnTo>
                  <a:lnTo>
                    <a:pt x="182651" y="9385"/>
                  </a:lnTo>
                  <a:lnTo>
                    <a:pt x="172478" y="2527"/>
                  </a:lnTo>
                  <a:lnTo>
                    <a:pt x="160020" y="0"/>
                  </a:lnTo>
                  <a:lnTo>
                    <a:pt x="32004" y="0"/>
                  </a:lnTo>
                  <a:lnTo>
                    <a:pt x="19545" y="2527"/>
                  </a:lnTo>
                  <a:lnTo>
                    <a:pt x="9372" y="9385"/>
                  </a:lnTo>
                  <a:lnTo>
                    <a:pt x="2501" y="19558"/>
                  </a:lnTo>
                  <a:lnTo>
                    <a:pt x="0" y="32004"/>
                  </a:lnTo>
                  <a:lnTo>
                    <a:pt x="0" y="348996"/>
                  </a:lnTo>
                  <a:lnTo>
                    <a:pt x="2501" y="361454"/>
                  </a:lnTo>
                  <a:lnTo>
                    <a:pt x="9372" y="371627"/>
                  </a:lnTo>
                  <a:lnTo>
                    <a:pt x="19545" y="378485"/>
                  </a:lnTo>
                  <a:lnTo>
                    <a:pt x="32004" y="381000"/>
                  </a:lnTo>
                  <a:lnTo>
                    <a:pt x="160020" y="381000"/>
                  </a:lnTo>
                  <a:lnTo>
                    <a:pt x="172478" y="378485"/>
                  </a:lnTo>
                  <a:lnTo>
                    <a:pt x="182651" y="371627"/>
                  </a:lnTo>
                  <a:lnTo>
                    <a:pt x="189509"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6" name="Google Shape;285;p55">
              <a:extLst>
                <a:ext uri="{FF2B5EF4-FFF2-40B4-BE49-F238E27FC236}">
                  <a16:creationId xmlns:a16="http://schemas.microsoft.com/office/drawing/2014/main" id="{62082EC3-CF44-4797-982E-CBCB73679454}"/>
                </a:ext>
              </a:extLst>
            </p:cNvPr>
            <p:cNvSpPr/>
            <p:nvPr/>
          </p:nvSpPr>
          <p:spPr>
            <a:xfrm>
              <a:off x="1065275" y="3668267"/>
              <a:ext cx="76200" cy="266700"/>
            </a:xfrm>
            <a:custGeom>
              <a:avLst/>
              <a:gdLst/>
              <a:ahLst/>
              <a:cxnLst/>
              <a:rect l="l" t="t" r="r" b="b"/>
              <a:pathLst>
                <a:path w="76200" h="266700" extrusionOk="0">
                  <a:moveTo>
                    <a:pt x="44450" y="63499"/>
                  </a:moveTo>
                  <a:lnTo>
                    <a:pt x="31750" y="63499"/>
                  </a:lnTo>
                  <a:lnTo>
                    <a:pt x="31750" y="266699"/>
                  </a:lnTo>
                  <a:lnTo>
                    <a:pt x="44450" y="266699"/>
                  </a:lnTo>
                  <a:lnTo>
                    <a:pt x="44450" y="63499"/>
                  </a:lnTo>
                  <a:close/>
                </a:path>
                <a:path w="76200" h="266700" extrusionOk="0">
                  <a:moveTo>
                    <a:pt x="38100" y="0"/>
                  </a:moveTo>
                  <a:lnTo>
                    <a:pt x="0" y="76199"/>
                  </a:lnTo>
                  <a:lnTo>
                    <a:pt x="31750" y="76199"/>
                  </a:lnTo>
                  <a:lnTo>
                    <a:pt x="31750" y="63499"/>
                  </a:lnTo>
                  <a:lnTo>
                    <a:pt x="69850" y="63499"/>
                  </a:lnTo>
                  <a:lnTo>
                    <a:pt x="38100" y="0"/>
                  </a:lnTo>
                  <a:close/>
                </a:path>
                <a:path w="76200" h="266700" extrusionOk="0">
                  <a:moveTo>
                    <a:pt x="69850" y="63499"/>
                  </a:moveTo>
                  <a:lnTo>
                    <a:pt x="44450" y="63499"/>
                  </a:lnTo>
                  <a:lnTo>
                    <a:pt x="44450" y="76199"/>
                  </a:lnTo>
                  <a:lnTo>
                    <a:pt x="76200" y="76199"/>
                  </a:lnTo>
                  <a:lnTo>
                    <a:pt x="69850" y="63499"/>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7" name="Google Shape;286;p55">
              <a:extLst>
                <a:ext uri="{FF2B5EF4-FFF2-40B4-BE49-F238E27FC236}">
                  <a16:creationId xmlns:a16="http://schemas.microsoft.com/office/drawing/2014/main" id="{6380F324-CB40-4249-9A28-60FEBA70F18C}"/>
                </a:ext>
              </a:extLst>
            </p:cNvPr>
            <p:cNvSpPr/>
            <p:nvPr/>
          </p:nvSpPr>
          <p:spPr>
            <a:xfrm>
              <a:off x="135178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8" name="Google Shape;287;p55">
              <a:extLst>
                <a:ext uri="{FF2B5EF4-FFF2-40B4-BE49-F238E27FC236}">
                  <a16:creationId xmlns:a16="http://schemas.microsoft.com/office/drawing/2014/main" id="{9E8EB15B-4C44-4B80-A048-AC39B288B785}"/>
                </a:ext>
              </a:extLst>
            </p:cNvPr>
            <p:cNvSpPr/>
            <p:nvPr/>
          </p:nvSpPr>
          <p:spPr>
            <a:xfrm>
              <a:off x="1099489" y="3668267"/>
              <a:ext cx="348615" cy="271779"/>
            </a:xfrm>
            <a:custGeom>
              <a:avLst/>
              <a:gdLst/>
              <a:ahLst/>
              <a:cxnLst/>
              <a:rect l="l" t="t" r="r" b="b"/>
              <a:pathLst>
                <a:path w="348615" h="271779" extrusionOk="0">
                  <a:moveTo>
                    <a:pt x="284261" y="41702"/>
                  </a:moveTo>
                  <a:lnTo>
                    <a:pt x="0" y="261619"/>
                  </a:lnTo>
                  <a:lnTo>
                    <a:pt x="7772" y="271779"/>
                  </a:lnTo>
                  <a:lnTo>
                    <a:pt x="292027" y="51725"/>
                  </a:lnTo>
                  <a:lnTo>
                    <a:pt x="284261" y="41702"/>
                  </a:lnTo>
                  <a:close/>
                </a:path>
                <a:path w="348615" h="271779" extrusionOk="0">
                  <a:moveTo>
                    <a:pt x="332127" y="33908"/>
                  </a:moveTo>
                  <a:lnTo>
                    <a:pt x="294335" y="33908"/>
                  </a:lnTo>
                  <a:lnTo>
                    <a:pt x="302082" y="43941"/>
                  </a:lnTo>
                  <a:lnTo>
                    <a:pt x="292027" y="51725"/>
                  </a:lnTo>
                  <a:lnTo>
                    <a:pt x="311480" y="76834"/>
                  </a:lnTo>
                  <a:lnTo>
                    <a:pt x="332127" y="33908"/>
                  </a:lnTo>
                  <a:close/>
                </a:path>
                <a:path w="348615" h="271779" extrusionOk="0">
                  <a:moveTo>
                    <a:pt x="294335" y="33908"/>
                  </a:moveTo>
                  <a:lnTo>
                    <a:pt x="284261" y="41702"/>
                  </a:lnTo>
                  <a:lnTo>
                    <a:pt x="292027" y="51725"/>
                  </a:lnTo>
                  <a:lnTo>
                    <a:pt x="302082" y="43941"/>
                  </a:lnTo>
                  <a:lnTo>
                    <a:pt x="294335" y="33908"/>
                  </a:lnTo>
                  <a:close/>
                </a:path>
                <a:path w="348615" h="271779" extrusionOk="0">
                  <a:moveTo>
                    <a:pt x="348437" y="0"/>
                  </a:moveTo>
                  <a:lnTo>
                    <a:pt x="264744" y="16509"/>
                  </a:lnTo>
                  <a:lnTo>
                    <a:pt x="284261" y="41702"/>
                  </a:lnTo>
                  <a:lnTo>
                    <a:pt x="294335" y="33908"/>
                  </a:lnTo>
                  <a:lnTo>
                    <a:pt x="332127" y="33908"/>
                  </a:lnTo>
                  <a:lnTo>
                    <a:pt x="348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29" name="Google Shape;288;p55">
              <a:extLst>
                <a:ext uri="{FF2B5EF4-FFF2-40B4-BE49-F238E27FC236}">
                  <a16:creationId xmlns:a16="http://schemas.microsoft.com/office/drawing/2014/main" id="{6FBBD9D3-7203-49ED-A081-078D93BF0543}"/>
                </a:ext>
              </a:extLst>
            </p:cNvPr>
            <p:cNvSpPr/>
            <p:nvPr/>
          </p:nvSpPr>
          <p:spPr>
            <a:xfrm>
              <a:off x="1696212"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0" name="Google Shape;289;p55">
              <a:extLst>
                <a:ext uri="{FF2B5EF4-FFF2-40B4-BE49-F238E27FC236}">
                  <a16:creationId xmlns:a16="http://schemas.microsoft.com/office/drawing/2014/main" id="{65995FE5-9809-4838-9A07-C417F28A15E0}"/>
                </a:ext>
              </a:extLst>
            </p:cNvPr>
            <p:cNvSpPr/>
            <p:nvPr/>
          </p:nvSpPr>
          <p:spPr>
            <a:xfrm>
              <a:off x="1101077" y="3660266"/>
              <a:ext cx="691514" cy="280670"/>
            </a:xfrm>
            <a:custGeom>
              <a:avLst/>
              <a:gdLst/>
              <a:ahLst/>
              <a:cxnLst/>
              <a:rect l="l" t="t" r="r" b="b"/>
              <a:pathLst>
                <a:path w="691514" h="280670" extrusionOk="0">
                  <a:moveTo>
                    <a:pt x="617933" y="29613"/>
                  </a:moveTo>
                  <a:lnTo>
                    <a:pt x="0" y="268731"/>
                  </a:lnTo>
                  <a:lnTo>
                    <a:pt x="4584" y="280669"/>
                  </a:lnTo>
                  <a:lnTo>
                    <a:pt x="622517" y="41421"/>
                  </a:lnTo>
                  <a:lnTo>
                    <a:pt x="617933" y="29613"/>
                  </a:lnTo>
                  <a:close/>
                </a:path>
                <a:path w="691514" h="280670" extrusionOk="0">
                  <a:moveTo>
                    <a:pt x="675799" y="25018"/>
                  </a:moveTo>
                  <a:lnTo>
                    <a:pt x="629805" y="25018"/>
                  </a:lnTo>
                  <a:lnTo>
                    <a:pt x="634377" y="36829"/>
                  </a:lnTo>
                  <a:lnTo>
                    <a:pt x="622517" y="41421"/>
                  </a:lnTo>
                  <a:lnTo>
                    <a:pt x="633996" y="70992"/>
                  </a:lnTo>
                  <a:lnTo>
                    <a:pt x="675799" y="25018"/>
                  </a:lnTo>
                  <a:close/>
                </a:path>
                <a:path w="691514" h="280670" extrusionOk="0">
                  <a:moveTo>
                    <a:pt x="629805" y="25018"/>
                  </a:moveTo>
                  <a:lnTo>
                    <a:pt x="617933" y="29613"/>
                  </a:lnTo>
                  <a:lnTo>
                    <a:pt x="622517" y="41421"/>
                  </a:lnTo>
                  <a:lnTo>
                    <a:pt x="634377" y="36829"/>
                  </a:lnTo>
                  <a:lnTo>
                    <a:pt x="629805" y="25018"/>
                  </a:lnTo>
                  <a:close/>
                </a:path>
                <a:path w="691514" h="280670" extrusionOk="0">
                  <a:moveTo>
                    <a:pt x="606437" y="0"/>
                  </a:moveTo>
                  <a:lnTo>
                    <a:pt x="617933" y="29613"/>
                  </a:lnTo>
                  <a:lnTo>
                    <a:pt x="629805" y="25018"/>
                  </a:lnTo>
                  <a:lnTo>
                    <a:pt x="675799" y="25018"/>
                  </a:lnTo>
                  <a:lnTo>
                    <a:pt x="691273" y="8000"/>
                  </a:lnTo>
                  <a:lnTo>
                    <a:pt x="606437"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1" name="Google Shape;290;p55">
              <a:extLst>
                <a:ext uri="{FF2B5EF4-FFF2-40B4-BE49-F238E27FC236}">
                  <a16:creationId xmlns:a16="http://schemas.microsoft.com/office/drawing/2014/main" id="{41D0FE4E-4438-46A0-98AC-C5233DF54387}"/>
                </a:ext>
              </a:extLst>
            </p:cNvPr>
            <p:cNvSpPr/>
            <p:nvPr/>
          </p:nvSpPr>
          <p:spPr>
            <a:xfrm>
              <a:off x="2040636"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2" name="Google Shape;291;p55">
              <a:extLst>
                <a:ext uri="{FF2B5EF4-FFF2-40B4-BE49-F238E27FC236}">
                  <a16:creationId xmlns:a16="http://schemas.microsoft.com/office/drawing/2014/main" id="{FF312F76-996E-4E76-85D0-E147E377144F}"/>
                </a:ext>
              </a:extLst>
            </p:cNvPr>
            <p:cNvSpPr/>
            <p:nvPr/>
          </p:nvSpPr>
          <p:spPr>
            <a:xfrm>
              <a:off x="1445513" y="3660266"/>
              <a:ext cx="691514" cy="280670"/>
            </a:xfrm>
            <a:custGeom>
              <a:avLst/>
              <a:gdLst/>
              <a:ahLst/>
              <a:cxnLst/>
              <a:rect l="l" t="t" r="r" b="b"/>
              <a:pathLst>
                <a:path w="691514" h="280670" extrusionOk="0">
                  <a:moveTo>
                    <a:pt x="617920" y="29613"/>
                  </a:moveTo>
                  <a:lnTo>
                    <a:pt x="0" y="268731"/>
                  </a:lnTo>
                  <a:lnTo>
                    <a:pt x="4572" y="280669"/>
                  </a:lnTo>
                  <a:lnTo>
                    <a:pt x="622504" y="41421"/>
                  </a:lnTo>
                  <a:lnTo>
                    <a:pt x="617920" y="29613"/>
                  </a:lnTo>
                  <a:close/>
                </a:path>
                <a:path w="691514" h="280670" extrusionOk="0">
                  <a:moveTo>
                    <a:pt x="675786" y="25018"/>
                  </a:moveTo>
                  <a:lnTo>
                    <a:pt x="629793" y="25018"/>
                  </a:lnTo>
                  <a:lnTo>
                    <a:pt x="634365" y="36829"/>
                  </a:lnTo>
                  <a:lnTo>
                    <a:pt x="622504" y="41421"/>
                  </a:lnTo>
                  <a:lnTo>
                    <a:pt x="633984" y="70992"/>
                  </a:lnTo>
                  <a:lnTo>
                    <a:pt x="675786" y="25018"/>
                  </a:lnTo>
                  <a:close/>
                </a:path>
                <a:path w="691514" h="280670" extrusionOk="0">
                  <a:moveTo>
                    <a:pt x="629793" y="25018"/>
                  </a:moveTo>
                  <a:lnTo>
                    <a:pt x="617920" y="29613"/>
                  </a:lnTo>
                  <a:lnTo>
                    <a:pt x="622504" y="41421"/>
                  </a:lnTo>
                  <a:lnTo>
                    <a:pt x="634365" y="36829"/>
                  </a:lnTo>
                  <a:lnTo>
                    <a:pt x="629793" y="25018"/>
                  </a:lnTo>
                  <a:close/>
                </a:path>
                <a:path w="691514" h="280670" extrusionOk="0">
                  <a:moveTo>
                    <a:pt x="606425" y="0"/>
                  </a:moveTo>
                  <a:lnTo>
                    <a:pt x="617920" y="29613"/>
                  </a:lnTo>
                  <a:lnTo>
                    <a:pt x="629793" y="25018"/>
                  </a:lnTo>
                  <a:lnTo>
                    <a:pt x="675786" y="25018"/>
                  </a:lnTo>
                  <a:lnTo>
                    <a:pt x="691261" y="8000"/>
                  </a:lnTo>
                  <a:lnTo>
                    <a:pt x="606425" y="0"/>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3" name="Google Shape;292;p55">
              <a:extLst>
                <a:ext uri="{FF2B5EF4-FFF2-40B4-BE49-F238E27FC236}">
                  <a16:creationId xmlns:a16="http://schemas.microsoft.com/office/drawing/2014/main" id="{6C35E8A3-16E5-4E47-9C85-B3F363A219EB}"/>
                </a:ext>
              </a:extLst>
            </p:cNvPr>
            <p:cNvSpPr/>
            <p:nvPr/>
          </p:nvSpPr>
          <p:spPr>
            <a:xfrm>
              <a:off x="2357628" y="3287267"/>
              <a:ext cx="192405" cy="1028700"/>
            </a:xfrm>
            <a:custGeom>
              <a:avLst/>
              <a:gdLst/>
              <a:ahLst/>
              <a:cxnLst/>
              <a:rect l="l" t="t" r="r" b="b"/>
              <a:pathLst>
                <a:path w="192405" h="1028700" extrusionOk="0">
                  <a:moveTo>
                    <a:pt x="192024" y="679704"/>
                  </a:moveTo>
                  <a:lnTo>
                    <a:pt x="189496" y="667258"/>
                  </a:lnTo>
                  <a:lnTo>
                    <a:pt x="182638" y="657085"/>
                  </a:lnTo>
                  <a:lnTo>
                    <a:pt x="172466" y="650227"/>
                  </a:lnTo>
                  <a:lnTo>
                    <a:pt x="160020" y="647700"/>
                  </a:lnTo>
                  <a:lnTo>
                    <a:pt x="32004" y="647700"/>
                  </a:lnTo>
                  <a:lnTo>
                    <a:pt x="19545" y="650227"/>
                  </a:lnTo>
                  <a:lnTo>
                    <a:pt x="9372" y="657085"/>
                  </a:lnTo>
                  <a:lnTo>
                    <a:pt x="2514" y="667258"/>
                  </a:lnTo>
                  <a:lnTo>
                    <a:pt x="0" y="679704"/>
                  </a:lnTo>
                  <a:lnTo>
                    <a:pt x="0" y="996696"/>
                  </a:lnTo>
                  <a:lnTo>
                    <a:pt x="2514" y="1009154"/>
                  </a:lnTo>
                  <a:lnTo>
                    <a:pt x="9372" y="1019327"/>
                  </a:lnTo>
                  <a:lnTo>
                    <a:pt x="19545" y="1026185"/>
                  </a:lnTo>
                  <a:lnTo>
                    <a:pt x="32004" y="1028700"/>
                  </a:lnTo>
                  <a:lnTo>
                    <a:pt x="160020" y="1028700"/>
                  </a:lnTo>
                  <a:lnTo>
                    <a:pt x="172466" y="1026185"/>
                  </a:lnTo>
                  <a:lnTo>
                    <a:pt x="182638" y="1019327"/>
                  </a:lnTo>
                  <a:lnTo>
                    <a:pt x="189496" y="1009154"/>
                  </a:lnTo>
                  <a:lnTo>
                    <a:pt x="192024" y="996696"/>
                  </a:lnTo>
                  <a:lnTo>
                    <a:pt x="192024" y="679704"/>
                  </a:lnTo>
                  <a:close/>
                </a:path>
                <a:path w="192405" h="1028700" extrusionOk="0">
                  <a:moveTo>
                    <a:pt x="192024" y="32004"/>
                  </a:moveTo>
                  <a:lnTo>
                    <a:pt x="189496" y="19558"/>
                  </a:lnTo>
                  <a:lnTo>
                    <a:pt x="182638" y="9385"/>
                  </a:lnTo>
                  <a:lnTo>
                    <a:pt x="172466" y="2527"/>
                  </a:lnTo>
                  <a:lnTo>
                    <a:pt x="160020" y="0"/>
                  </a:lnTo>
                  <a:lnTo>
                    <a:pt x="32004" y="0"/>
                  </a:lnTo>
                  <a:lnTo>
                    <a:pt x="19545" y="2527"/>
                  </a:lnTo>
                  <a:lnTo>
                    <a:pt x="9372" y="9385"/>
                  </a:lnTo>
                  <a:lnTo>
                    <a:pt x="2514" y="19558"/>
                  </a:lnTo>
                  <a:lnTo>
                    <a:pt x="0" y="32004"/>
                  </a:lnTo>
                  <a:lnTo>
                    <a:pt x="0" y="348996"/>
                  </a:lnTo>
                  <a:lnTo>
                    <a:pt x="2514" y="361454"/>
                  </a:lnTo>
                  <a:lnTo>
                    <a:pt x="9372" y="371627"/>
                  </a:lnTo>
                  <a:lnTo>
                    <a:pt x="19545" y="378485"/>
                  </a:lnTo>
                  <a:lnTo>
                    <a:pt x="32004" y="381000"/>
                  </a:lnTo>
                  <a:lnTo>
                    <a:pt x="160020" y="381000"/>
                  </a:lnTo>
                  <a:lnTo>
                    <a:pt x="172466" y="378485"/>
                  </a:lnTo>
                  <a:lnTo>
                    <a:pt x="182638" y="371627"/>
                  </a:lnTo>
                  <a:lnTo>
                    <a:pt x="189496" y="361454"/>
                  </a:lnTo>
                  <a:lnTo>
                    <a:pt x="192024" y="348996"/>
                  </a:lnTo>
                  <a:lnTo>
                    <a:pt x="192024" y="32004"/>
                  </a:lnTo>
                  <a:close/>
                </a:path>
              </a:pathLst>
            </a:custGeom>
            <a:solidFill>
              <a:srgbClr val="6CE9FF"/>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sp>
          <p:nvSpPr>
            <p:cNvPr id="34" name="Google Shape;293;p55">
              <a:extLst>
                <a:ext uri="{FF2B5EF4-FFF2-40B4-BE49-F238E27FC236}">
                  <a16:creationId xmlns:a16="http://schemas.microsoft.com/office/drawing/2014/main" id="{DE75070A-BDFC-43FB-891D-0021543B61EE}"/>
                </a:ext>
              </a:extLst>
            </p:cNvPr>
            <p:cNvSpPr/>
            <p:nvPr/>
          </p:nvSpPr>
          <p:spPr>
            <a:xfrm>
              <a:off x="1102144" y="3645661"/>
              <a:ext cx="1390014" cy="295910"/>
            </a:xfrm>
            <a:custGeom>
              <a:avLst/>
              <a:gdLst/>
              <a:ahLst/>
              <a:cxnLst/>
              <a:rect l="l" t="t" r="r" b="b"/>
              <a:pathLst>
                <a:path w="1390014" h="295910" extrusionOk="0">
                  <a:moveTo>
                    <a:pt x="1389595" y="98806"/>
                  </a:moveTo>
                  <a:lnTo>
                    <a:pt x="1383245" y="86106"/>
                  </a:lnTo>
                  <a:lnTo>
                    <a:pt x="1351762" y="23152"/>
                  </a:lnTo>
                  <a:lnTo>
                    <a:pt x="1351864" y="22910"/>
                  </a:lnTo>
                  <a:lnTo>
                    <a:pt x="1352257" y="22606"/>
                  </a:lnTo>
                  <a:lnTo>
                    <a:pt x="1345145" y="20650"/>
                  </a:lnTo>
                  <a:lnTo>
                    <a:pt x="1345145" y="98806"/>
                  </a:lnTo>
                  <a:lnTo>
                    <a:pt x="1345145" y="275310"/>
                  </a:lnTo>
                  <a:lnTo>
                    <a:pt x="1317548" y="252133"/>
                  </a:lnTo>
                  <a:lnTo>
                    <a:pt x="1317548" y="268617"/>
                  </a:lnTo>
                  <a:lnTo>
                    <a:pt x="1255306" y="243535"/>
                  </a:lnTo>
                  <a:lnTo>
                    <a:pt x="1255306" y="257124"/>
                  </a:lnTo>
                  <a:lnTo>
                    <a:pt x="1159865" y="231838"/>
                  </a:lnTo>
                  <a:lnTo>
                    <a:pt x="1159865" y="244894"/>
                  </a:lnTo>
                  <a:lnTo>
                    <a:pt x="1109129" y="234873"/>
                  </a:lnTo>
                  <a:lnTo>
                    <a:pt x="1112227" y="232270"/>
                  </a:lnTo>
                  <a:lnTo>
                    <a:pt x="1159865" y="244894"/>
                  </a:lnTo>
                  <a:lnTo>
                    <a:pt x="1159865" y="231838"/>
                  </a:lnTo>
                  <a:lnTo>
                    <a:pt x="1124051" y="222338"/>
                  </a:lnTo>
                  <a:lnTo>
                    <a:pt x="1138605" y="210121"/>
                  </a:lnTo>
                  <a:lnTo>
                    <a:pt x="1255306" y="257124"/>
                  </a:lnTo>
                  <a:lnTo>
                    <a:pt x="1255306" y="243535"/>
                  </a:lnTo>
                  <a:lnTo>
                    <a:pt x="1149565" y="200914"/>
                  </a:lnTo>
                  <a:lnTo>
                    <a:pt x="1193241" y="164223"/>
                  </a:lnTo>
                  <a:lnTo>
                    <a:pt x="1317548" y="268617"/>
                  </a:lnTo>
                  <a:lnTo>
                    <a:pt x="1317548" y="252133"/>
                  </a:lnTo>
                  <a:lnTo>
                    <a:pt x="1203096" y="155956"/>
                  </a:lnTo>
                  <a:lnTo>
                    <a:pt x="1293164" y="80302"/>
                  </a:lnTo>
                  <a:lnTo>
                    <a:pt x="1295615" y="86360"/>
                  </a:lnTo>
                  <a:lnTo>
                    <a:pt x="1300975" y="80314"/>
                  </a:lnTo>
                  <a:lnTo>
                    <a:pt x="1314551" y="96481"/>
                  </a:lnTo>
                  <a:lnTo>
                    <a:pt x="1313395" y="98806"/>
                  </a:lnTo>
                  <a:lnTo>
                    <a:pt x="1316507" y="98806"/>
                  </a:lnTo>
                  <a:lnTo>
                    <a:pt x="1318221" y="100838"/>
                  </a:lnTo>
                  <a:lnTo>
                    <a:pt x="1319098" y="98806"/>
                  </a:lnTo>
                  <a:lnTo>
                    <a:pt x="1345145" y="98806"/>
                  </a:lnTo>
                  <a:lnTo>
                    <a:pt x="1345145" y="20650"/>
                  </a:lnTo>
                  <a:lnTo>
                    <a:pt x="1284122" y="3873"/>
                  </a:lnTo>
                  <a:lnTo>
                    <a:pt x="1284122" y="71297"/>
                  </a:lnTo>
                  <a:lnTo>
                    <a:pt x="1193241" y="147675"/>
                  </a:lnTo>
                  <a:lnTo>
                    <a:pt x="1183386" y="139395"/>
                  </a:lnTo>
                  <a:lnTo>
                    <a:pt x="1183386" y="155943"/>
                  </a:lnTo>
                  <a:lnTo>
                    <a:pt x="1136256" y="195554"/>
                  </a:lnTo>
                  <a:lnTo>
                    <a:pt x="1125296" y="191147"/>
                  </a:lnTo>
                  <a:lnTo>
                    <a:pt x="1125296" y="204762"/>
                  </a:lnTo>
                  <a:lnTo>
                    <a:pt x="1109091" y="218376"/>
                  </a:lnTo>
                  <a:lnTo>
                    <a:pt x="1097280" y="215252"/>
                  </a:lnTo>
                  <a:lnTo>
                    <a:pt x="1097280" y="228307"/>
                  </a:lnTo>
                  <a:lnTo>
                    <a:pt x="1093216" y="231724"/>
                  </a:lnTo>
                  <a:lnTo>
                    <a:pt x="1080757" y="229273"/>
                  </a:lnTo>
                  <a:lnTo>
                    <a:pt x="1080757" y="242201"/>
                  </a:lnTo>
                  <a:lnTo>
                    <a:pt x="1040853" y="275729"/>
                  </a:lnTo>
                  <a:lnTo>
                    <a:pt x="1040853" y="234315"/>
                  </a:lnTo>
                  <a:lnTo>
                    <a:pt x="1080757" y="242201"/>
                  </a:lnTo>
                  <a:lnTo>
                    <a:pt x="1080757" y="229273"/>
                  </a:lnTo>
                  <a:lnTo>
                    <a:pt x="1040853" y="221399"/>
                  </a:lnTo>
                  <a:lnTo>
                    <a:pt x="1040853" y="213360"/>
                  </a:lnTo>
                  <a:lnTo>
                    <a:pt x="1097280" y="228307"/>
                  </a:lnTo>
                  <a:lnTo>
                    <a:pt x="1097280" y="215252"/>
                  </a:lnTo>
                  <a:lnTo>
                    <a:pt x="1040853" y="200291"/>
                  </a:lnTo>
                  <a:lnTo>
                    <a:pt x="1040853" y="170738"/>
                  </a:lnTo>
                  <a:lnTo>
                    <a:pt x="1125296" y="204762"/>
                  </a:lnTo>
                  <a:lnTo>
                    <a:pt x="1125296" y="191147"/>
                  </a:lnTo>
                  <a:lnTo>
                    <a:pt x="1040853" y="157099"/>
                  </a:lnTo>
                  <a:lnTo>
                    <a:pt x="1040853" y="154825"/>
                  </a:lnTo>
                  <a:lnTo>
                    <a:pt x="1136281" y="116395"/>
                  </a:lnTo>
                  <a:lnTo>
                    <a:pt x="1183386" y="155943"/>
                  </a:lnTo>
                  <a:lnTo>
                    <a:pt x="1183386" y="139395"/>
                  </a:lnTo>
                  <a:lnTo>
                    <a:pt x="1149616" y="111010"/>
                  </a:lnTo>
                  <a:lnTo>
                    <a:pt x="1281480" y="57899"/>
                  </a:lnTo>
                  <a:lnTo>
                    <a:pt x="1284122" y="71297"/>
                  </a:lnTo>
                  <a:lnTo>
                    <a:pt x="1284122" y="3873"/>
                  </a:lnTo>
                  <a:lnTo>
                    <a:pt x="1270088" y="0"/>
                  </a:lnTo>
                  <a:lnTo>
                    <a:pt x="1271231" y="5867"/>
                  </a:lnTo>
                  <a:lnTo>
                    <a:pt x="1268691" y="5334"/>
                  </a:lnTo>
                  <a:lnTo>
                    <a:pt x="1271536" y="16103"/>
                  </a:lnTo>
                  <a:lnTo>
                    <a:pt x="1267167" y="15748"/>
                  </a:lnTo>
                  <a:lnTo>
                    <a:pt x="1273594" y="31711"/>
                  </a:lnTo>
                  <a:lnTo>
                    <a:pt x="1254480" y="35496"/>
                  </a:lnTo>
                  <a:lnTo>
                    <a:pt x="1254480" y="55029"/>
                  </a:lnTo>
                  <a:lnTo>
                    <a:pt x="1138593" y="101739"/>
                  </a:lnTo>
                  <a:lnTo>
                    <a:pt x="1125245" y="90538"/>
                  </a:lnTo>
                  <a:lnTo>
                    <a:pt x="1125245" y="107124"/>
                  </a:lnTo>
                  <a:lnTo>
                    <a:pt x="1040853" y="141135"/>
                  </a:lnTo>
                  <a:lnTo>
                    <a:pt x="1040853" y="111645"/>
                  </a:lnTo>
                  <a:lnTo>
                    <a:pt x="1109103" y="93560"/>
                  </a:lnTo>
                  <a:lnTo>
                    <a:pt x="1125245" y="107124"/>
                  </a:lnTo>
                  <a:lnTo>
                    <a:pt x="1125245" y="90538"/>
                  </a:lnTo>
                  <a:lnTo>
                    <a:pt x="1124115" y="89585"/>
                  </a:lnTo>
                  <a:lnTo>
                    <a:pt x="1254480" y="55029"/>
                  </a:lnTo>
                  <a:lnTo>
                    <a:pt x="1254480" y="35496"/>
                  </a:lnTo>
                  <a:lnTo>
                    <a:pt x="1159027" y="54343"/>
                  </a:lnTo>
                  <a:lnTo>
                    <a:pt x="1159027" y="67246"/>
                  </a:lnTo>
                  <a:lnTo>
                    <a:pt x="1112291" y="79641"/>
                  </a:lnTo>
                  <a:lnTo>
                    <a:pt x="1109243" y="77089"/>
                  </a:lnTo>
                  <a:lnTo>
                    <a:pt x="1159027" y="67246"/>
                  </a:lnTo>
                  <a:lnTo>
                    <a:pt x="1159027" y="54343"/>
                  </a:lnTo>
                  <a:lnTo>
                    <a:pt x="1097267" y="66535"/>
                  </a:lnTo>
                  <a:lnTo>
                    <a:pt x="1097267" y="83629"/>
                  </a:lnTo>
                  <a:lnTo>
                    <a:pt x="1078572" y="88582"/>
                  </a:lnTo>
                  <a:lnTo>
                    <a:pt x="1084033" y="82067"/>
                  </a:lnTo>
                  <a:lnTo>
                    <a:pt x="1093241" y="80251"/>
                  </a:lnTo>
                  <a:lnTo>
                    <a:pt x="1097267" y="83629"/>
                  </a:lnTo>
                  <a:lnTo>
                    <a:pt x="1097267" y="66535"/>
                  </a:lnTo>
                  <a:lnTo>
                    <a:pt x="1097026" y="66573"/>
                  </a:lnTo>
                  <a:lnTo>
                    <a:pt x="1103769" y="58547"/>
                  </a:lnTo>
                  <a:lnTo>
                    <a:pt x="1117307" y="42418"/>
                  </a:lnTo>
                  <a:lnTo>
                    <a:pt x="1034618" y="22644"/>
                  </a:lnTo>
                  <a:lnTo>
                    <a:pt x="1028153" y="22009"/>
                  </a:lnTo>
                  <a:lnTo>
                    <a:pt x="1028153" y="98806"/>
                  </a:lnTo>
                  <a:lnTo>
                    <a:pt x="1028153" y="101942"/>
                  </a:lnTo>
                  <a:lnTo>
                    <a:pt x="1028153" y="276275"/>
                  </a:lnTo>
                  <a:lnTo>
                    <a:pt x="995946" y="251358"/>
                  </a:lnTo>
                  <a:lnTo>
                    <a:pt x="995946" y="267487"/>
                  </a:lnTo>
                  <a:lnTo>
                    <a:pt x="931075" y="242392"/>
                  </a:lnTo>
                  <a:lnTo>
                    <a:pt x="931075" y="256070"/>
                  </a:lnTo>
                  <a:lnTo>
                    <a:pt x="844791" y="233807"/>
                  </a:lnTo>
                  <a:lnTo>
                    <a:pt x="858888" y="228130"/>
                  </a:lnTo>
                  <a:lnTo>
                    <a:pt x="931075" y="256070"/>
                  </a:lnTo>
                  <a:lnTo>
                    <a:pt x="931075" y="242392"/>
                  </a:lnTo>
                  <a:lnTo>
                    <a:pt x="876211" y="221157"/>
                  </a:lnTo>
                  <a:lnTo>
                    <a:pt x="908443" y="208178"/>
                  </a:lnTo>
                  <a:lnTo>
                    <a:pt x="923048" y="211061"/>
                  </a:lnTo>
                  <a:lnTo>
                    <a:pt x="995946" y="267487"/>
                  </a:lnTo>
                  <a:lnTo>
                    <a:pt x="995946" y="251358"/>
                  </a:lnTo>
                  <a:lnTo>
                    <a:pt x="951014" y="216585"/>
                  </a:lnTo>
                  <a:lnTo>
                    <a:pt x="1028153" y="231813"/>
                  </a:lnTo>
                  <a:lnTo>
                    <a:pt x="1028153" y="218884"/>
                  </a:lnTo>
                  <a:lnTo>
                    <a:pt x="929970" y="199504"/>
                  </a:lnTo>
                  <a:lnTo>
                    <a:pt x="953236" y="190131"/>
                  </a:lnTo>
                  <a:lnTo>
                    <a:pt x="1028153" y="209994"/>
                  </a:lnTo>
                  <a:lnTo>
                    <a:pt x="1028153" y="196938"/>
                  </a:lnTo>
                  <a:lnTo>
                    <a:pt x="972781" y="182257"/>
                  </a:lnTo>
                  <a:lnTo>
                    <a:pt x="1021105" y="162788"/>
                  </a:lnTo>
                  <a:lnTo>
                    <a:pt x="1028153" y="165620"/>
                  </a:lnTo>
                  <a:lnTo>
                    <a:pt x="1028153" y="146253"/>
                  </a:lnTo>
                  <a:lnTo>
                    <a:pt x="1021054" y="149123"/>
                  </a:lnTo>
                  <a:lnTo>
                    <a:pt x="1004112" y="142303"/>
                  </a:lnTo>
                  <a:lnTo>
                    <a:pt x="1004112" y="155943"/>
                  </a:lnTo>
                  <a:lnTo>
                    <a:pt x="952296" y="176834"/>
                  </a:lnTo>
                  <a:lnTo>
                    <a:pt x="932751" y="171665"/>
                  </a:lnTo>
                  <a:lnTo>
                    <a:pt x="932751" y="184708"/>
                  </a:lnTo>
                  <a:lnTo>
                    <a:pt x="917676" y="190779"/>
                  </a:lnTo>
                  <a:lnTo>
                    <a:pt x="900658" y="177634"/>
                  </a:lnTo>
                  <a:lnTo>
                    <a:pt x="900658" y="193725"/>
                  </a:lnTo>
                  <a:lnTo>
                    <a:pt x="885659" y="190766"/>
                  </a:lnTo>
                  <a:lnTo>
                    <a:pt x="885659" y="203682"/>
                  </a:lnTo>
                  <a:lnTo>
                    <a:pt x="858901" y="214464"/>
                  </a:lnTo>
                  <a:lnTo>
                    <a:pt x="841603" y="207772"/>
                  </a:lnTo>
                  <a:lnTo>
                    <a:pt x="841603" y="221437"/>
                  </a:lnTo>
                  <a:lnTo>
                    <a:pt x="824128" y="228473"/>
                  </a:lnTo>
                  <a:lnTo>
                    <a:pt x="804443" y="223393"/>
                  </a:lnTo>
                  <a:lnTo>
                    <a:pt x="804443" y="236397"/>
                  </a:lnTo>
                  <a:lnTo>
                    <a:pt x="730326" y="266268"/>
                  </a:lnTo>
                  <a:lnTo>
                    <a:pt x="777786" y="229527"/>
                  </a:lnTo>
                  <a:lnTo>
                    <a:pt x="804443" y="236397"/>
                  </a:lnTo>
                  <a:lnTo>
                    <a:pt x="804443" y="223393"/>
                  </a:lnTo>
                  <a:lnTo>
                    <a:pt x="790397" y="219760"/>
                  </a:lnTo>
                  <a:lnTo>
                    <a:pt x="806030" y="207657"/>
                  </a:lnTo>
                  <a:lnTo>
                    <a:pt x="841603" y="221437"/>
                  </a:lnTo>
                  <a:lnTo>
                    <a:pt x="841603" y="207772"/>
                  </a:lnTo>
                  <a:lnTo>
                    <a:pt x="817791" y="198551"/>
                  </a:lnTo>
                  <a:lnTo>
                    <a:pt x="826300" y="191973"/>
                  </a:lnTo>
                  <a:lnTo>
                    <a:pt x="885659" y="203682"/>
                  </a:lnTo>
                  <a:lnTo>
                    <a:pt x="885659" y="190766"/>
                  </a:lnTo>
                  <a:lnTo>
                    <a:pt x="839609" y="181673"/>
                  </a:lnTo>
                  <a:lnTo>
                    <a:pt x="860437" y="165544"/>
                  </a:lnTo>
                  <a:lnTo>
                    <a:pt x="866254" y="167081"/>
                  </a:lnTo>
                  <a:lnTo>
                    <a:pt x="900658" y="193725"/>
                  </a:lnTo>
                  <a:lnTo>
                    <a:pt x="900658" y="177634"/>
                  </a:lnTo>
                  <a:lnTo>
                    <a:pt x="897864" y="175463"/>
                  </a:lnTo>
                  <a:lnTo>
                    <a:pt x="932751" y="184708"/>
                  </a:lnTo>
                  <a:lnTo>
                    <a:pt x="932751" y="171665"/>
                  </a:lnTo>
                  <a:lnTo>
                    <a:pt x="873569" y="155968"/>
                  </a:lnTo>
                  <a:lnTo>
                    <a:pt x="952360" y="135102"/>
                  </a:lnTo>
                  <a:lnTo>
                    <a:pt x="1004112" y="155943"/>
                  </a:lnTo>
                  <a:lnTo>
                    <a:pt x="1004112" y="142303"/>
                  </a:lnTo>
                  <a:lnTo>
                    <a:pt x="972820" y="129679"/>
                  </a:lnTo>
                  <a:lnTo>
                    <a:pt x="1028153" y="115011"/>
                  </a:lnTo>
                  <a:lnTo>
                    <a:pt x="1028153" y="101942"/>
                  </a:lnTo>
                  <a:lnTo>
                    <a:pt x="953249" y="121793"/>
                  </a:lnTo>
                  <a:lnTo>
                    <a:pt x="932789" y="113550"/>
                  </a:lnTo>
                  <a:lnTo>
                    <a:pt x="932789" y="127215"/>
                  </a:lnTo>
                  <a:lnTo>
                    <a:pt x="898055" y="136410"/>
                  </a:lnTo>
                  <a:lnTo>
                    <a:pt x="917752" y="121158"/>
                  </a:lnTo>
                  <a:lnTo>
                    <a:pt x="932789" y="127215"/>
                  </a:lnTo>
                  <a:lnTo>
                    <a:pt x="932789" y="113550"/>
                  </a:lnTo>
                  <a:lnTo>
                    <a:pt x="930084" y="112458"/>
                  </a:lnTo>
                  <a:lnTo>
                    <a:pt x="997432" y="99148"/>
                  </a:lnTo>
                  <a:lnTo>
                    <a:pt x="997673" y="99441"/>
                  </a:lnTo>
                  <a:lnTo>
                    <a:pt x="997851" y="99072"/>
                  </a:lnTo>
                  <a:lnTo>
                    <a:pt x="999197" y="98806"/>
                  </a:lnTo>
                  <a:lnTo>
                    <a:pt x="1028153" y="98806"/>
                  </a:lnTo>
                  <a:lnTo>
                    <a:pt x="1028153" y="22009"/>
                  </a:lnTo>
                  <a:lnTo>
                    <a:pt x="988745" y="18288"/>
                  </a:lnTo>
                  <a:lnTo>
                    <a:pt x="988745" y="87934"/>
                  </a:lnTo>
                  <a:lnTo>
                    <a:pt x="951026" y="95389"/>
                  </a:lnTo>
                  <a:lnTo>
                    <a:pt x="974178" y="77457"/>
                  </a:lnTo>
                  <a:lnTo>
                    <a:pt x="977353" y="85598"/>
                  </a:lnTo>
                  <a:lnTo>
                    <a:pt x="982522" y="79908"/>
                  </a:lnTo>
                  <a:lnTo>
                    <a:pt x="988745" y="87934"/>
                  </a:lnTo>
                  <a:lnTo>
                    <a:pt x="988745" y="18288"/>
                  </a:lnTo>
                  <a:lnTo>
                    <a:pt x="969391" y="16459"/>
                  </a:lnTo>
                  <a:lnTo>
                    <a:pt x="969391" y="65125"/>
                  </a:lnTo>
                  <a:lnTo>
                    <a:pt x="923163" y="100888"/>
                  </a:lnTo>
                  <a:lnTo>
                    <a:pt x="908558" y="103784"/>
                  </a:lnTo>
                  <a:lnTo>
                    <a:pt x="900722" y="100634"/>
                  </a:lnTo>
                  <a:lnTo>
                    <a:pt x="900722" y="118249"/>
                  </a:lnTo>
                  <a:lnTo>
                    <a:pt x="866406" y="144792"/>
                  </a:lnTo>
                  <a:lnTo>
                    <a:pt x="860323" y="146405"/>
                  </a:lnTo>
                  <a:lnTo>
                    <a:pt x="840714" y="131241"/>
                  </a:lnTo>
                  <a:lnTo>
                    <a:pt x="840714" y="164668"/>
                  </a:lnTo>
                  <a:lnTo>
                    <a:pt x="822985" y="178384"/>
                  </a:lnTo>
                  <a:lnTo>
                    <a:pt x="809663" y="175755"/>
                  </a:lnTo>
                  <a:lnTo>
                    <a:pt x="809663" y="188683"/>
                  </a:lnTo>
                  <a:lnTo>
                    <a:pt x="803871" y="193167"/>
                  </a:lnTo>
                  <a:lnTo>
                    <a:pt x="792099" y="188620"/>
                  </a:lnTo>
                  <a:lnTo>
                    <a:pt x="792099" y="202272"/>
                  </a:lnTo>
                  <a:lnTo>
                    <a:pt x="774712" y="215722"/>
                  </a:lnTo>
                  <a:lnTo>
                    <a:pt x="762101" y="212471"/>
                  </a:lnTo>
                  <a:lnTo>
                    <a:pt x="762101" y="225475"/>
                  </a:lnTo>
                  <a:lnTo>
                    <a:pt x="696429" y="276275"/>
                  </a:lnTo>
                  <a:lnTo>
                    <a:pt x="696429" y="208534"/>
                  </a:lnTo>
                  <a:lnTo>
                    <a:pt x="762101" y="225475"/>
                  </a:lnTo>
                  <a:lnTo>
                    <a:pt x="762101" y="212471"/>
                  </a:lnTo>
                  <a:lnTo>
                    <a:pt x="710539" y="199161"/>
                  </a:lnTo>
                  <a:lnTo>
                    <a:pt x="754202" y="187591"/>
                  </a:lnTo>
                  <a:lnTo>
                    <a:pt x="792099" y="202272"/>
                  </a:lnTo>
                  <a:lnTo>
                    <a:pt x="792099" y="188620"/>
                  </a:lnTo>
                  <a:lnTo>
                    <a:pt x="775144" y="182054"/>
                  </a:lnTo>
                  <a:lnTo>
                    <a:pt x="775550" y="181952"/>
                  </a:lnTo>
                  <a:lnTo>
                    <a:pt x="809663" y="188683"/>
                  </a:lnTo>
                  <a:lnTo>
                    <a:pt x="809663" y="175755"/>
                  </a:lnTo>
                  <a:lnTo>
                    <a:pt x="803490" y="174536"/>
                  </a:lnTo>
                  <a:lnTo>
                    <a:pt x="840714" y="164668"/>
                  </a:lnTo>
                  <a:lnTo>
                    <a:pt x="840714" y="131241"/>
                  </a:lnTo>
                  <a:lnTo>
                    <a:pt x="840625" y="147243"/>
                  </a:lnTo>
                  <a:lnTo>
                    <a:pt x="824280" y="142913"/>
                  </a:lnTo>
                  <a:lnTo>
                    <a:pt x="824280" y="155968"/>
                  </a:lnTo>
                  <a:lnTo>
                    <a:pt x="775233" y="168960"/>
                  </a:lnTo>
                  <a:lnTo>
                    <a:pt x="734148" y="160858"/>
                  </a:lnTo>
                  <a:lnTo>
                    <a:pt x="734148" y="179832"/>
                  </a:lnTo>
                  <a:lnTo>
                    <a:pt x="696429" y="189826"/>
                  </a:lnTo>
                  <a:lnTo>
                    <a:pt x="696429" y="166331"/>
                  </a:lnTo>
                  <a:lnTo>
                    <a:pt x="702208" y="167474"/>
                  </a:lnTo>
                  <a:lnTo>
                    <a:pt x="734148" y="179832"/>
                  </a:lnTo>
                  <a:lnTo>
                    <a:pt x="734148" y="160858"/>
                  </a:lnTo>
                  <a:lnTo>
                    <a:pt x="709523" y="155994"/>
                  </a:lnTo>
                  <a:lnTo>
                    <a:pt x="775373" y="143002"/>
                  </a:lnTo>
                  <a:lnTo>
                    <a:pt x="824280" y="155968"/>
                  </a:lnTo>
                  <a:lnTo>
                    <a:pt x="824280" y="142913"/>
                  </a:lnTo>
                  <a:lnTo>
                    <a:pt x="803592" y="137426"/>
                  </a:lnTo>
                  <a:lnTo>
                    <a:pt x="823010" y="133591"/>
                  </a:lnTo>
                  <a:lnTo>
                    <a:pt x="840625" y="147243"/>
                  </a:lnTo>
                  <a:lnTo>
                    <a:pt x="840625" y="131165"/>
                  </a:lnTo>
                  <a:lnTo>
                    <a:pt x="839546" y="130327"/>
                  </a:lnTo>
                  <a:lnTo>
                    <a:pt x="900722" y="118249"/>
                  </a:lnTo>
                  <a:lnTo>
                    <a:pt x="900722" y="100634"/>
                  </a:lnTo>
                  <a:lnTo>
                    <a:pt x="885774" y="94615"/>
                  </a:lnTo>
                  <a:lnTo>
                    <a:pt x="885774" y="108280"/>
                  </a:lnTo>
                  <a:lnTo>
                    <a:pt x="826223" y="120027"/>
                  </a:lnTo>
                  <a:lnTo>
                    <a:pt x="817689" y="113411"/>
                  </a:lnTo>
                  <a:lnTo>
                    <a:pt x="858913" y="97459"/>
                  </a:lnTo>
                  <a:lnTo>
                    <a:pt x="885774" y="108280"/>
                  </a:lnTo>
                  <a:lnTo>
                    <a:pt x="885774" y="94615"/>
                  </a:lnTo>
                  <a:lnTo>
                    <a:pt x="876223" y="90754"/>
                  </a:lnTo>
                  <a:lnTo>
                    <a:pt x="964450" y="56591"/>
                  </a:lnTo>
                  <a:lnTo>
                    <a:pt x="967714" y="60807"/>
                  </a:lnTo>
                  <a:lnTo>
                    <a:pt x="969391" y="65125"/>
                  </a:lnTo>
                  <a:lnTo>
                    <a:pt x="969391" y="16459"/>
                  </a:lnTo>
                  <a:lnTo>
                    <a:pt x="949794" y="14605"/>
                  </a:lnTo>
                  <a:lnTo>
                    <a:pt x="958710" y="37592"/>
                  </a:lnTo>
                  <a:lnTo>
                    <a:pt x="950937" y="39116"/>
                  </a:lnTo>
                  <a:lnTo>
                    <a:pt x="956360" y="46139"/>
                  </a:lnTo>
                  <a:lnTo>
                    <a:pt x="859015" y="83820"/>
                  </a:lnTo>
                  <a:lnTo>
                    <a:pt x="841692" y="76847"/>
                  </a:lnTo>
                  <a:lnTo>
                    <a:pt x="841692" y="90512"/>
                  </a:lnTo>
                  <a:lnTo>
                    <a:pt x="809701" y="102895"/>
                  </a:lnTo>
                  <a:lnTo>
                    <a:pt x="809701" y="123291"/>
                  </a:lnTo>
                  <a:lnTo>
                    <a:pt x="775601" y="130009"/>
                  </a:lnTo>
                  <a:lnTo>
                    <a:pt x="775131" y="129895"/>
                  </a:lnTo>
                  <a:lnTo>
                    <a:pt x="803859" y="118770"/>
                  </a:lnTo>
                  <a:lnTo>
                    <a:pt x="809701" y="123291"/>
                  </a:lnTo>
                  <a:lnTo>
                    <a:pt x="809701" y="102895"/>
                  </a:lnTo>
                  <a:lnTo>
                    <a:pt x="805954" y="104343"/>
                  </a:lnTo>
                  <a:lnTo>
                    <a:pt x="792137" y="93649"/>
                  </a:lnTo>
                  <a:lnTo>
                    <a:pt x="792137" y="109689"/>
                  </a:lnTo>
                  <a:lnTo>
                    <a:pt x="754240" y="124358"/>
                  </a:lnTo>
                  <a:lnTo>
                    <a:pt x="734225" y="119062"/>
                  </a:lnTo>
                  <a:lnTo>
                    <a:pt x="734225" y="132092"/>
                  </a:lnTo>
                  <a:lnTo>
                    <a:pt x="702119" y="144513"/>
                  </a:lnTo>
                  <a:lnTo>
                    <a:pt x="696429" y="145643"/>
                  </a:lnTo>
                  <a:lnTo>
                    <a:pt x="696429" y="122085"/>
                  </a:lnTo>
                  <a:lnTo>
                    <a:pt x="734225" y="132092"/>
                  </a:lnTo>
                  <a:lnTo>
                    <a:pt x="734225" y="119062"/>
                  </a:lnTo>
                  <a:lnTo>
                    <a:pt x="696429" y="109029"/>
                  </a:lnTo>
                  <a:lnTo>
                    <a:pt x="696429" y="98806"/>
                  </a:lnTo>
                  <a:lnTo>
                    <a:pt x="726719" y="98806"/>
                  </a:lnTo>
                  <a:lnTo>
                    <a:pt x="727036" y="99441"/>
                  </a:lnTo>
                  <a:lnTo>
                    <a:pt x="727519" y="98806"/>
                  </a:lnTo>
                  <a:lnTo>
                    <a:pt x="728179" y="98806"/>
                  </a:lnTo>
                  <a:lnTo>
                    <a:pt x="727913" y="98298"/>
                  </a:lnTo>
                  <a:lnTo>
                    <a:pt x="741489" y="80733"/>
                  </a:lnTo>
                  <a:lnTo>
                    <a:pt x="746467" y="86360"/>
                  </a:lnTo>
                  <a:lnTo>
                    <a:pt x="750176" y="77203"/>
                  </a:lnTo>
                  <a:lnTo>
                    <a:pt x="792137" y="109689"/>
                  </a:lnTo>
                  <a:lnTo>
                    <a:pt x="792137" y="93649"/>
                  </a:lnTo>
                  <a:lnTo>
                    <a:pt x="755116" y="64985"/>
                  </a:lnTo>
                  <a:lnTo>
                    <a:pt x="756716" y="61010"/>
                  </a:lnTo>
                  <a:lnTo>
                    <a:pt x="759498" y="57416"/>
                  </a:lnTo>
                  <a:lnTo>
                    <a:pt x="841692" y="90512"/>
                  </a:lnTo>
                  <a:lnTo>
                    <a:pt x="841692" y="76847"/>
                  </a:lnTo>
                  <a:lnTo>
                    <a:pt x="767575" y="46964"/>
                  </a:lnTo>
                  <a:lnTo>
                    <a:pt x="773645" y="39116"/>
                  </a:lnTo>
                  <a:lnTo>
                    <a:pt x="766165" y="37642"/>
                  </a:lnTo>
                  <a:lnTo>
                    <a:pt x="775042" y="15748"/>
                  </a:lnTo>
                  <a:lnTo>
                    <a:pt x="690206" y="22606"/>
                  </a:lnTo>
                  <a:lnTo>
                    <a:pt x="690079" y="22606"/>
                  </a:lnTo>
                  <a:lnTo>
                    <a:pt x="683729" y="23901"/>
                  </a:lnTo>
                  <a:lnTo>
                    <a:pt x="683729" y="98806"/>
                  </a:lnTo>
                  <a:lnTo>
                    <a:pt x="683729" y="276275"/>
                  </a:lnTo>
                  <a:lnTo>
                    <a:pt x="651522" y="251358"/>
                  </a:lnTo>
                  <a:lnTo>
                    <a:pt x="651522" y="267500"/>
                  </a:lnTo>
                  <a:lnTo>
                    <a:pt x="570699" y="236220"/>
                  </a:lnTo>
                  <a:lnTo>
                    <a:pt x="600824" y="228244"/>
                  </a:lnTo>
                  <a:lnTo>
                    <a:pt x="651522" y="267500"/>
                  </a:lnTo>
                  <a:lnTo>
                    <a:pt x="651522" y="251358"/>
                  </a:lnTo>
                  <a:lnTo>
                    <a:pt x="616343" y="224129"/>
                  </a:lnTo>
                  <a:lnTo>
                    <a:pt x="683729" y="206260"/>
                  </a:lnTo>
                  <a:lnTo>
                    <a:pt x="683729" y="192239"/>
                  </a:lnTo>
                  <a:lnTo>
                    <a:pt x="660679" y="186309"/>
                  </a:lnTo>
                  <a:lnTo>
                    <a:pt x="660679" y="199301"/>
                  </a:lnTo>
                  <a:lnTo>
                    <a:pt x="603758" y="214388"/>
                  </a:lnTo>
                  <a:lnTo>
                    <a:pt x="588251" y="202387"/>
                  </a:lnTo>
                  <a:lnTo>
                    <a:pt x="588251" y="218503"/>
                  </a:lnTo>
                  <a:lnTo>
                    <a:pt x="550659" y="228460"/>
                  </a:lnTo>
                  <a:lnTo>
                    <a:pt x="535597" y="222631"/>
                  </a:lnTo>
                  <a:lnTo>
                    <a:pt x="574255" y="207670"/>
                  </a:lnTo>
                  <a:lnTo>
                    <a:pt x="588251" y="218503"/>
                  </a:lnTo>
                  <a:lnTo>
                    <a:pt x="588251" y="202387"/>
                  </a:lnTo>
                  <a:lnTo>
                    <a:pt x="621792" y="189268"/>
                  </a:lnTo>
                  <a:lnTo>
                    <a:pt x="660679" y="199301"/>
                  </a:lnTo>
                  <a:lnTo>
                    <a:pt x="660679" y="186309"/>
                  </a:lnTo>
                  <a:lnTo>
                    <a:pt x="641959" y="181470"/>
                  </a:lnTo>
                  <a:lnTo>
                    <a:pt x="683729" y="165290"/>
                  </a:lnTo>
                  <a:lnTo>
                    <a:pt x="683729" y="146672"/>
                  </a:lnTo>
                  <a:lnTo>
                    <a:pt x="644042" y="131330"/>
                  </a:lnTo>
                  <a:lnTo>
                    <a:pt x="644042" y="155994"/>
                  </a:lnTo>
                  <a:lnTo>
                    <a:pt x="633945" y="157988"/>
                  </a:lnTo>
                  <a:lnTo>
                    <a:pt x="633945" y="170903"/>
                  </a:lnTo>
                  <a:lnTo>
                    <a:pt x="620788" y="175996"/>
                  </a:lnTo>
                  <a:lnTo>
                    <a:pt x="615315" y="174586"/>
                  </a:lnTo>
                  <a:lnTo>
                    <a:pt x="633945" y="170903"/>
                  </a:lnTo>
                  <a:lnTo>
                    <a:pt x="633945" y="157988"/>
                  </a:lnTo>
                  <a:lnTo>
                    <a:pt x="600621" y="164566"/>
                  </a:lnTo>
                  <a:lnTo>
                    <a:pt x="600621" y="183807"/>
                  </a:lnTo>
                  <a:lnTo>
                    <a:pt x="576364" y="193192"/>
                  </a:lnTo>
                  <a:lnTo>
                    <a:pt x="565124" y="184492"/>
                  </a:lnTo>
                  <a:lnTo>
                    <a:pt x="586752" y="180225"/>
                  </a:lnTo>
                  <a:lnTo>
                    <a:pt x="600621" y="183807"/>
                  </a:lnTo>
                  <a:lnTo>
                    <a:pt x="600621" y="164566"/>
                  </a:lnTo>
                  <a:lnTo>
                    <a:pt x="586930" y="167259"/>
                  </a:lnTo>
                  <a:lnTo>
                    <a:pt x="562495" y="160959"/>
                  </a:lnTo>
                  <a:lnTo>
                    <a:pt x="562495" y="198564"/>
                  </a:lnTo>
                  <a:lnTo>
                    <a:pt x="529678" y="211264"/>
                  </a:lnTo>
                  <a:lnTo>
                    <a:pt x="529678" y="234010"/>
                  </a:lnTo>
                  <a:lnTo>
                    <a:pt x="455244" y="253733"/>
                  </a:lnTo>
                  <a:lnTo>
                    <a:pt x="517931" y="229476"/>
                  </a:lnTo>
                  <a:lnTo>
                    <a:pt x="529678" y="234010"/>
                  </a:lnTo>
                  <a:lnTo>
                    <a:pt x="529678" y="211264"/>
                  </a:lnTo>
                  <a:lnTo>
                    <a:pt x="517931" y="215798"/>
                  </a:lnTo>
                  <a:lnTo>
                    <a:pt x="500265" y="208965"/>
                  </a:lnTo>
                  <a:lnTo>
                    <a:pt x="500265" y="222631"/>
                  </a:lnTo>
                  <a:lnTo>
                    <a:pt x="384327" y="267487"/>
                  </a:lnTo>
                  <a:lnTo>
                    <a:pt x="461594" y="207657"/>
                  </a:lnTo>
                  <a:lnTo>
                    <a:pt x="500265" y="222631"/>
                  </a:lnTo>
                  <a:lnTo>
                    <a:pt x="500265" y="208965"/>
                  </a:lnTo>
                  <a:lnTo>
                    <a:pt x="480301" y="201231"/>
                  </a:lnTo>
                  <a:lnTo>
                    <a:pt x="548551" y="187769"/>
                  </a:lnTo>
                  <a:lnTo>
                    <a:pt x="562495" y="198564"/>
                  </a:lnTo>
                  <a:lnTo>
                    <a:pt x="562495" y="160959"/>
                  </a:lnTo>
                  <a:lnTo>
                    <a:pt x="558368" y="159905"/>
                  </a:lnTo>
                  <a:lnTo>
                    <a:pt x="558368" y="172897"/>
                  </a:lnTo>
                  <a:lnTo>
                    <a:pt x="551802" y="174193"/>
                  </a:lnTo>
                  <a:lnTo>
                    <a:pt x="545998" y="169710"/>
                  </a:lnTo>
                  <a:lnTo>
                    <a:pt x="558368" y="172897"/>
                  </a:lnTo>
                  <a:lnTo>
                    <a:pt x="558368" y="159905"/>
                  </a:lnTo>
                  <a:lnTo>
                    <a:pt x="535241" y="153936"/>
                  </a:lnTo>
                  <a:lnTo>
                    <a:pt x="535241" y="177457"/>
                  </a:lnTo>
                  <a:lnTo>
                    <a:pt x="488772" y="186626"/>
                  </a:lnTo>
                  <a:lnTo>
                    <a:pt x="517931" y="164058"/>
                  </a:lnTo>
                  <a:lnTo>
                    <a:pt x="535241" y="177457"/>
                  </a:lnTo>
                  <a:lnTo>
                    <a:pt x="535241" y="153936"/>
                  </a:lnTo>
                  <a:lnTo>
                    <a:pt x="532053" y="153111"/>
                  </a:lnTo>
                  <a:lnTo>
                    <a:pt x="551840" y="137795"/>
                  </a:lnTo>
                  <a:lnTo>
                    <a:pt x="644042" y="155994"/>
                  </a:lnTo>
                  <a:lnTo>
                    <a:pt x="644042" y="131330"/>
                  </a:lnTo>
                  <a:lnTo>
                    <a:pt x="634060" y="127457"/>
                  </a:lnTo>
                  <a:lnTo>
                    <a:pt x="634060" y="141097"/>
                  </a:lnTo>
                  <a:lnTo>
                    <a:pt x="565150" y="127495"/>
                  </a:lnTo>
                  <a:lnTo>
                    <a:pt x="576414" y="118770"/>
                  </a:lnTo>
                  <a:lnTo>
                    <a:pt x="634060" y="141097"/>
                  </a:lnTo>
                  <a:lnTo>
                    <a:pt x="634060" y="127457"/>
                  </a:lnTo>
                  <a:lnTo>
                    <a:pt x="588137" y="109689"/>
                  </a:lnTo>
                  <a:lnTo>
                    <a:pt x="603821" y="97536"/>
                  </a:lnTo>
                  <a:lnTo>
                    <a:pt x="683729" y="118719"/>
                  </a:lnTo>
                  <a:lnTo>
                    <a:pt x="683729" y="105664"/>
                  </a:lnTo>
                  <a:lnTo>
                    <a:pt x="657847" y="98806"/>
                  </a:lnTo>
                  <a:lnTo>
                    <a:pt x="683729" y="98806"/>
                  </a:lnTo>
                  <a:lnTo>
                    <a:pt x="683729" y="23901"/>
                  </a:lnTo>
                  <a:lnTo>
                    <a:pt x="651433" y="30264"/>
                  </a:lnTo>
                  <a:lnTo>
                    <a:pt x="651433" y="97116"/>
                  </a:lnTo>
                  <a:lnTo>
                    <a:pt x="616381" y="87820"/>
                  </a:lnTo>
                  <a:lnTo>
                    <a:pt x="633793" y="74333"/>
                  </a:lnTo>
                  <a:lnTo>
                    <a:pt x="651433" y="97116"/>
                  </a:lnTo>
                  <a:lnTo>
                    <a:pt x="651433" y="30264"/>
                  </a:lnTo>
                  <a:lnTo>
                    <a:pt x="606513" y="39116"/>
                  </a:lnTo>
                  <a:lnTo>
                    <a:pt x="626021" y="64312"/>
                  </a:lnTo>
                  <a:lnTo>
                    <a:pt x="600925" y="83731"/>
                  </a:lnTo>
                  <a:lnTo>
                    <a:pt x="588365" y="80403"/>
                  </a:lnTo>
                  <a:lnTo>
                    <a:pt x="588365" y="93446"/>
                  </a:lnTo>
                  <a:lnTo>
                    <a:pt x="574294" y="104330"/>
                  </a:lnTo>
                  <a:lnTo>
                    <a:pt x="562559" y="99796"/>
                  </a:lnTo>
                  <a:lnTo>
                    <a:pt x="562559" y="113398"/>
                  </a:lnTo>
                  <a:lnTo>
                    <a:pt x="548576" y="124218"/>
                  </a:lnTo>
                  <a:lnTo>
                    <a:pt x="535266" y="121602"/>
                  </a:lnTo>
                  <a:lnTo>
                    <a:pt x="535266" y="134518"/>
                  </a:lnTo>
                  <a:lnTo>
                    <a:pt x="517893" y="147955"/>
                  </a:lnTo>
                  <a:lnTo>
                    <a:pt x="503821" y="137071"/>
                  </a:lnTo>
                  <a:lnTo>
                    <a:pt x="503821" y="158826"/>
                  </a:lnTo>
                  <a:lnTo>
                    <a:pt x="460756" y="192151"/>
                  </a:lnTo>
                  <a:lnTo>
                    <a:pt x="458165" y="192671"/>
                  </a:lnTo>
                  <a:lnTo>
                    <a:pt x="438315" y="185000"/>
                  </a:lnTo>
                  <a:lnTo>
                    <a:pt x="438315" y="209511"/>
                  </a:lnTo>
                  <a:lnTo>
                    <a:pt x="352005" y="276275"/>
                  </a:lnTo>
                  <a:lnTo>
                    <a:pt x="352005" y="226542"/>
                  </a:lnTo>
                  <a:lnTo>
                    <a:pt x="438315" y="209511"/>
                  </a:lnTo>
                  <a:lnTo>
                    <a:pt x="438315" y="185000"/>
                  </a:lnTo>
                  <a:lnTo>
                    <a:pt x="434797" y="183629"/>
                  </a:lnTo>
                  <a:lnTo>
                    <a:pt x="434797" y="197281"/>
                  </a:lnTo>
                  <a:lnTo>
                    <a:pt x="352005" y="213614"/>
                  </a:lnTo>
                  <a:lnTo>
                    <a:pt x="352005" y="165227"/>
                  </a:lnTo>
                  <a:lnTo>
                    <a:pt x="434797" y="197281"/>
                  </a:lnTo>
                  <a:lnTo>
                    <a:pt x="434797" y="183629"/>
                  </a:lnTo>
                  <a:lnTo>
                    <a:pt x="352005" y="151587"/>
                  </a:lnTo>
                  <a:lnTo>
                    <a:pt x="352005" y="119646"/>
                  </a:lnTo>
                  <a:lnTo>
                    <a:pt x="503821" y="158826"/>
                  </a:lnTo>
                  <a:lnTo>
                    <a:pt x="503821" y="137071"/>
                  </a:lnTo>
                  <a:lnTo>
                    <a:pt x="489635" y="126098"/>
                  </a:lnTo>
                  <a:lnTo>
                    <a:pt x="489635" y="142163"/>
                  </a:lnTo>
                  <a:lnTo>
                    <a:pt x="352005" y="106641"/>
                  </a:lnTo>
                  <a:lnTo>
                    <a:pt x="352005" y="98806"/>
                  </a:lnTo>
                  <a:lnTo>
                    <a:pt x="354368" y="98806"/>
                  </a:lnTo>
                  <a:lnTo>
                    <a:pt x="460756" y="119811"/>
                  </a:lnTo>
                  <a:lnTo>
                    <a:pt x="489635" y="142163"/>
                  </a:lnTo>
                  <a:lnTo>
                    <a:pt x="489635" y="126098"/>
                  </a:lnTo>
                  <a:lnTo>
                    <a:pt x="488619" y="125310"/>
                  </a:lnTo>
                  <a:lnTo>
                    <a:pt x="535266" y="134518"/>
                  </a:lnTo>
                  <a:lnTo>
                    <a:pt x="535266" y="121602"/>
                  </a:lnTo>
                  <a:lnTo>
                    <a:pt x="466204" y="107962"/>
                  </a:lnTo>
                  <a:lnTo>
                    <a:pt x="438353" y="86410"/>
                  </a:lnTo>
                  <a:lnTo>
                    <a:pt x="438353" y="102463"/>
                  </a:lnTo>
                  <a:lnTo>
                    <a:pt x="387959" y="92519"/>
                  </a:lnTo>
                  <a:lnTo>
                    <a:pt x="397725" y="79883"/>
                  </a:lnTo>
                  <a:lnTo>
                    <a:pt x="402932" y="85598"/>
                  </a:lnTo>
                  <a:lnTo>
                    <a:pt x="406082" y="77457"/>
                  </a:lnTo>
                  <a:lnTo>
                    <a:pt x="438353" y="102463"/>
                  </a:lnTo>
                  <a:lnTo>
                    <a:pt x="438353" y="86410"/>
                  </a:lnTo>
                  <a:lnTo>
                    <a:pt x="412813" y="66636"/>
                  </a:lnTo>
                  <a:lnTo>
                    <a:pt x="415353" y="57048"/>
                  </a:lnTo>
                  <a:lnTo>
                    <a:pt x="415734" y="56553"/>
                  </a:lnTo>
                  <a:lnTo>
                    <a:pt x="562559" y="113398"/>
                  </a:lnTo>
                  <a:lnTo>
                    <a:pt x="562559" y="99796"/>
                  </a:lnTo>
                  <a:lnTo>
                    <a:pt x="454406" y="57937"/>
                  </a:lnTo>
                  <a:lnTo>
                    <a:pt x="588365" y="93446"/>
                  </a:lnTo>
                  <a:lnTo>
                    <a:pt x="588365" y="80403"/>
                  </a:lnTo>
                  <a:lnTo>
                    <a:pt x="422046" y="36334"/>
                  </a:lnTo>
                  <a:lnTo>
                    <a:pt x="430491" y="14605"/>
                  </a:lnTo>
                  <a:lnTo>
                    <a:pt x="426529" y="14986"/>
                  </a:lnTo>
                  <a:lnTo>
                    <a:pt x="429094" y="5334"/>
                  </a:lnTo>
                  <a:lnTo>
                    <a:pt x="345655" y="22606"/>
                  </a:lnTo>
                  <a:lnTo>
                    <a:pt x="339305" y="35306"/>
                  </a:lnTo>
                  <a:lnTo>
                    <a:pt x="339305" y="98806"/>
                  </a:lnTo>
                  <a:lnTo>
                    <a:pt x="339305" y="103365"/>
                  </a:lnTo>
                  <a:lnTo>
                    <a:pt x="339305" y="276275"/>
                  </a:lnTo>
                  <a:lnTo>
                    <a:pt x="290677" y="238645"/>
                  </a:lnTo>
                  <a:lnTo>
                    <a:pt x="339305" y="229044"/>
                  </a:lnTo>
                  <a:lnTo>
                    <a:pt x="339305" y="216115"/>
                  </a:lnTo>
                  <a:lnTo>
                    <a:pt x="277368" y="228346"/>
                  </a:lnTo>
                  <a:lnTo>
                    <a:pt x="69964" y="67868"/>
                  </a:lnTo>
                  <a:lnTo>
                    <a:pt x="72136" y="56883"/>
                  </a:lnTo>
                  <a:lnTo>
                    <a:pt x="339305" y="160312"/>
                  </a:lnTo>
                  <a:lnTo>
                    <a:pt x="339305" y="146672"/>
                  </a:lnTo>
                  <a:lnTo>
                    <a:pt x="104305" y="55727"/>
                  </a:lnTo>
                  <a:lnTo>
                    <a:pt x="339305" y="116370"/>
                  </a:lnTo>
                  <a:lnTo>
                    <a:pt x="339305" y="103365"/>
                  </a:lnTo>
                  <a:lnTo>
                    <a:pt x="321652" y="98806"/>
                  </a:lnTo>
                  <a:lnTo>
                    <a:pt x="339305" y="98806"/>
                  </a:lnTo>
                  <a:lnTo>
                    <a:pt x="339305" y="35306"/>
                  </a:lnTo>
                  <a:lnTo>
                    <a:pt x="317639" y="78638"/>
                  </a:lnTo>
                  <a:lnTo>
                    <a:pt x="311746" y="77482"/>
                  </a:lnTo>
                  <a:lnTo>
                    <a:pt x="311746" y="90398"/>
                  </a:lnTo>
                  <a:lnTo>
                    <a:pt x="309156" y="95592"/>
                  </a:lnTo>
                  <a:lnTo>
                    <a:pt x="215036" y="71310"/>
                  </a:lnTo>
                  <a:lnTo>
                    <a:pt x="311746" y="90398"/>
                  </a:lnTo>
                  <a:lnTo>
                    <a:pt x="311746" y="77482"/>
                  </a:lnTo>
                  <a:lnTo>
                    <a:pt x="79425" y="31610"/>
                  </a:lnTo>
                  <a:lnTo>
                    <a:pt x="86042" y="14605"/>
                  </a:lnTo>
                  <a:lnTo>
                    <a:pt x="81864" y="14998"/>
                  </a:lnTo>
                  <a:lnTo>
                    <a:pt x="84531" y="4699"/>
                  </a:lnTo>
                  <a:lnTo>
                    <a:pt x="82334" y="5181"/>
                  </a:lnTo>
                  <a:lnTo>
                    <a:pt x="83362" y="0"/>
                  </a:lnTo>
                  <a:lnTo>
                    <a:pt x="1231" y="22606"/>
                  </a:lnTo>
                  <a:lnTo>
                    <a:pt x="38163" y="99441"/>
                  </a:lnTo>
                  <a:lnTo>
                    <a:pt x="53301" y="79857"/>
                  </a:lnTo>
                  <a:lnTo>
                    <a:pt x="58534" y="85598"/>
                  </a:lnTo>
                  <a:lnTo>
                    <a:pt x="61671" y="77495"/>
                  </a:lnTo>
                  <a:lnTo>
                    <a:pt x="260756" y="231622"/>
                  </a:lnTo>
                  <a:lnTo>
                    <a:pt x="0" y="283083"/>
                  </a:lnTo>
                  <a:lnTo>
                    <a:pt x="2463" y="295529"/>
                  </a:lnTo>
                  <a:lnTo>
                    <a:pt x="274066" y="241922"/>
                  </a:lnTo>
                  <a:lnTo>
                    <a:pt x="341845" y="294386"/>
                  </a:lnTo>
                  <a:lnTo>
                    <a:pt x="345668" y="289369"/>
                  </a:lnTo>
                  <a:lnTo>
                    <a:pt x="347306" y="295402"/>
                  </a:lnTo>
                  <a:lnTo>
                    <a:pt x="347916" y="295249"/>
                  </a:lnTo>
                  <a:lnTo>
                    <a:pt x="348272" y="295148"/>
                  </a:lnTo>
                  <a:lnTo>
                    <a:pt x="549719" y="241769"/>
                  </a:lnTo>
                  <a:lnTo>
                    <a:pt x="687920" y="295275"/>
                  </a:lnTo>
                  <a:lnTo>
                    <a:pt x="690143" y="289471"/>
                  </a:lnTo>
                  <a:lnTo>
                    <a:pt x="692492" y="295148"/>
                  </a:lnTo>
                  <a:lnTo>
                    <a:pt x="825106" y="241731"/>
                  </a:lnTo>
                  <a:lnTo>
                    <a:pt x="1031798" y="295071"/>
                  </a:lnTo>
                  <a:lnTo>
                    <a:pt x="1032344" y="295275"/>
                  </a:lnTo>
                  <a:lnTo>
                    <a:pt x="1033106" y="295402"/>
                  </a:lnTo>
                  <a:lnTo>
                    <a:pt x="1034643" y="289483"/>
                  </a:lnTo>
                  <a:lnTo>
                    <a:pt x="1038567" y="294132"/>
                  </a:lnTo>
                  <a:lnTo>
                    <a:pt x="1096670" y="245338"/>
                  </a:lnTo>
                  <a:lnTo>
                    <a:pt x="1350987" y="295529"/>
                  </a:lnTo>
                  <a:lnTo>
                    <a:pt x="1352194" y="289306"/>
                  </a:lnTo>
                  <a:lnTo>
                    <a:pt x="1357845" y="289306"/>
                  </a:lnTo>
                  <a:lnTo>
                    <a:pt x="1357845" y="98806"/>
                  </a:lnTo>
                  <a:lnTo>
                    <a:pt x="1389595" y="98806"/>
                  </a:lnTo>
                  <a:close/>
                </a:path>
              </a:pathLst>
            </a:custGeom>
            <a:solidFill>
              <a:srgbClr val="000000"/>
            </a:solidFill>
            <a:ln>
              <a:noFill/>
            </a:ln>
          </p:spPr>
          <p:txBody>
            <a:bodyPr spcFirstLastPara="1" wrap="square" lIns="0" tIns="0" rIns="0" bIns="0" anchor="t" anchorCtr="0">
              <a:noAutofit/>
            </a:bodyPr>
            <a:lstStyle/>
            <a:p>
              <a:endParaRPr sz="1867">
                <a:latin typeface="Calibri"/>
                <a:ea typeface="Calibri"/>
                <a:cs typeface="Calibri"/>
                <a:sym typeface="Calibri"/>
              </a:endParaRPr>
            </a:p>
          </p:txBody>
        </p:sp>
      </p:grpSp>
      <p:sp>
        <p:nvSpPr>
          <p:cNvPr id="35" name="Google Shape;296;p55">
            <a:extLst>
              <a:ext uri="{FF2B5EF4-FFF2-40B4-BE49-F238E27FC236}">
                <a16:creationId xmlns:a16="http://schemas.microsoft.com/office/drawing/2014/main" id="{10B7D4A6-B6DB-4662-84FE-4307A161185F}"/>
              </a:ext>
            </a:extLst>
          </p:cNvPr>
          <p:cNvSpPr txBox="1"/>
          <p:nvPr/>
        </p:nvSpPr>
        <p:spPr>
          <a:xfrm>
            <a:off x="2990660" y="2201467"/>
            <a:ext cx="1131200" cy="361702"/>
          </a:xfrm>
          <a:prstGeom prst="rect">
            <a:avLst/>
          </a:prstGeom>
          <a:noFill/>
          <a:ln>
            <a:noFill/>
          </a:ln>
        </p:spPr>
        <p:txBody>
          <a:bodyPr spcFirstLastPara="1" wrap="square" lIns="0" tIns="12700" rIns="0" bIns="0" anchor="t" anchorCtr="0">
            <a:spAutoFit/>
          </a:bodyPr>
          <a:lstStyle/>
          <a:p>
            <a:pPr marL="16933"/>
            <a:r>
              <a:rPr lang="en" sz="2267" b="1">
                <a:latin typeface="Calibri"/>
                <a:ea typeface="Calibri"/>
                <a:cs typeface="Calibri"/>
                <a:sym typeface="Calibri"/>
              </a:rPr>
              <a:t>Encoders</a:t>
            </a:r>
            <a:endParaRPr sz="2267">
              <a:latin typeface="Calibri"/>
              <a:ea typeface="Calibri"/>
              <a:cs typeface="Calibri"/>
              <a:sym typeface="Calibri"/>
            </a:endParaRPr>
          </a:p>
        </p:txBody>
      </p:sp>
      <p:sp>
        <p:nvSpPr>
          <p:cNvPr id="36" name="Google Shape;297;p55">
            <a:extLst>
              <a:ext uri="{FF2B5EF4-FFF2-40B4-BE49-F238E27FC236}">
                <a16:creationId xmlns:a16="http://schemas.microsoft.com/office/drawing/2014/main" id="{A3BE45AB-7608-4A69-8D6C-7A9C064AEBA1}"/>
              </a:ext>
            </a:extLst>
          </p:cNvPr>
          <p:cNvSpPr txBox="1"/>
          <p:nvPr/>
        </p:nvSpPr>
        <p:spPr>
          <a:xfrm>
            <a:off x="4575238" y="1914041"/>
            <a:ext cx="6607600" cy="845249"/>
          </a:xfrm>
          <a:prstGeom prst="rect">
            <a:avLst/>
          </a:prstGeom>
          <a:noFill/>
          <a:ln>
            <a:noFill/>
          </a:ln>
        </p:spPr>
        <p:txBody>
          <a:bodyPr spcFirstLastPara="1" wrap="square" lIns="0" tIns="82567" rIns="0" bIns="0" anchor="t" anchorCtr="0">
            <a:spAutoFit/>
          </a:bodyPr>
          <a:lstStyle/>
          <a:p>
            <a:pPr marL="355591" indent="-347125">
              <a:buClr>
                <a:schemeClr val="dk1"/>
              </a:buClr>
              <a:buSzPts val="1700"/>
              <a:buFont typeface="Calibri"/>
              <a:buChar char="•"/>
            </a:pPr>
            <a:r>
              <a:rPr lang="en" sz="2267" dirty="0">
                <a:solidFill>
                  <a:schemeClr val="dk1"/>
                </a:solidFill>
                <a:latin typeface="Calibri"/>
                <a:ea typeface="Calibri"/>
                <a:cs typeface="Calibri"/>
                <a:sym typeface="Calibri"/>
              </a:rPr>
              <a:t>Gets bidirectional context – can condition on future!</a:t>
            </a:r>
            <a:endParaRPr sz="2267" dirty="0">
              <a:solidFill>
                <a:schemeClr val="dk1"/>
              </a:solidFill>
              <a:latin typeface="Calibri"/>
              <a:ea typeface="Calibri"/>
              <a:cs typeface="Calibri"/>
              <a:sym typeface="Calibri"/>
            </a:endParaRPr>
          </a:p>
          <a:p>
            <a:pPr marL="355591" indent="-347125">
              <a:spcBef>
                <a:spcPts val="533"/>
              </a:spcBef>
              <a:buClr>
                <a:schemeClr val="dk1"/>
              </a:buClr>
              <a:buSzPts val="1700"/>
              <a:buFont typeface="Calibri"/>
              <a:buChar char="•"/>
            </a:pPr>
            <a:r>
              <a:rPr lang="en" sz="2267" dirty="0">
                <a:solidFill>
                  <a:schemeClr val="dk1"/>
                </a:solidFill>
                <a:latin typeface="Calibri"/>
                <a:ea typeface="Calibri"/>
                <a:cs typeface="Calibri"/>
                <a:sym typeface="Calibri"/>
              </a:rPr>
              <a:t>Question is, how do we pre-train them?</a:t>
            </a:r>
            <a:endParaRPr sz="2267"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CB1528-FBA7-491B-B12F-3198A5A1BFAD}"/>
              </a:ext>
            </a:extLst>
          </p:cNvPr>
          <p:cNvSpPr/>
          <p:nvPr/>
        </p:nvSpPr>
        <p:spPr>
          <a:xfrm>
            <a:off x="510421" y="3050991"/>
            <a:ext cx="11171157" cy="1736565"/>
          </a:xfrm>
          <a:prstGeom prst="rect">
            <a:avLst/>
          </a:prstGeom>
          <a:solidFill>
            <a:srgbClr val="FCFCF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Rectangle 36">
            <a:extLst>
              <a:ext uri="{FF2B5EF4-FFF2-40B4-BE49-F238E27FC236}">
                <a16:creationId xmlns:a16="http://schemas.microsoft.com/office/drawing/2014/main" id="{B14AFD0E-2C73-418E-B124-EC06087DD01E}"/>
              </a:ext>
            </a:extLst>
          </p:cNvPr>
          <p:cNvSpPr/>
          <p:nvPr/>
        </p:nvSpPr>
        <p:spPr>
          <a:xfrm>
            <a:off x="589311" y="1622340"/>
            <a:ext cx="11171157" cy="1519538"/>
          </a:xfrm>
          <a:prstGeom prst="rect">
            <a:avLst/>
          </a:prstGeom>
          <a:solidFill>
            <a:srgbClr val="FCFCF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3372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0"/>
          <p:cNvSpPr txBox="1">
            <a:spLocks noGrp="1"/>
          </p:cNvSpPr>
          <p:nvPr>
            <p:ph type="title"/>
          </p:nvPr>
        </p:nvSpPr>
        <p:spPr>
          <a:xfrm>
            <a:off x="1458450" y="140057"/>
            <a:ext cx="9275097" cy="1092400"/>
          </a:xfrm>
          <a:prstGeom prst="rect">
            <a:avLst/>
          </a:prstGeom>
        </p:spPr>
        <p:txBody>
          <a:bodyPr spcFirstLastPara="1" wrap="square" lIns="121900" tIns="121900" rIns="121900" bIns="121900" anchor="t" anchorCtr="0">
            <a:normAutofit/>
          </a:bodyPr>
          <a:lstStyle/>
          <a:p>
            <a:r>
              <a:rPr lang="en" dirty="0"/>
              <a:t>T5: Research Questions</a:t>
            </a:r>
            <a:endParaRPr dirty="0"/>
          </a:p>
        </p:txBody>
      </p:sp>
      <p:sp>
        <p:nvSpPr>
          <p:cNvPr id="721" name="Google Shape;721;p70"/>
          <p:cNvSpPr txBox="1">
            <a:spLocks noGrp="1"/>
          </p:cNvSpPr>
          <p:nvPr>
            <p:ph type="body" idx="10"/>
          </p:nvPr>
        </p:nvSpPr>
        <p:spPr>
          <a:xfrm>
            <a:off x="2824065" y="2694877"/>
            <a:ext cx="6543869" cy="2637519"/>
          </a:xfrm>
          <a:prstGeom prst="rect">
            <a:avLst/>
          </a:prstGeom>
        </p:spPr>
        <p:txBody>
          <a:bodyPr spcFirstLastPara="1" wrap="square" lIns="121900" tIns="121900" rIns="121900" bIns="121900" anchor="t" anchorCtr="0">
            <a:normAutofit lnSpcReduction="10000"/>
          </a:bodyPr>
          <a:lstStyle/>
          <a:p>
            <a:pPr marL="186262" indent="0" algn="ctr">
              <a:buNone/>
            </a:pPr>
            <a:r>
              <a:rPr lang="en" sz="4000" dirty="0"/>
              <a:t>Which transfer learning methods work best, and what happens when we scale them up?</a:t>
            </a:r>
            <a:endParaRPr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2A2A-2035-4DA7-B900-FD875B3EF8EC}"/>
              </a:ext>
            </a:extLst>
          </p:cNvPr>
          <p:cNvSpPr>
            <a:spLocks noGrp="1"/>
          </p:cNvSpPr>
          <p:nvPr>
            <p:ph type="title"/>
          </p:nvPr>
        </p:nvSpPr>
        <p:spPr/>
        <p:txBody>
          <a:bodyPr/>
          <a:lstStyle/>
          <a:p>
            <a:r>
              <a:rPr lang="en-US" dirty="0"/>
              <a:t>Self-Attention at a High Level</a:t>
            </a:r>
          </a:p>
        </p:txBody>
      </p:sp>
      <p:sp>
        <p:nvSpPr>
          <p:cNvPr id="5" name="TextBox 4">
            <a:extLst>
              <a:ext uri="{FF2B5EF4-FFF2-40B4-BE49-F238E27FC236}">
                <a16:creationId xmlns:a16="http://schemas.microsoft.com/office/drawing/2014/main" id="{921F8DD5-1473-469C-9EF7-E512037E12C0}"/>
              </a:ext>
            </a:extLst>
          </p:cNvPr>
          <p:cNvSpPr txBox="1"/>
          <p:nvPr/>
        </p:nvSpPr>
        <p:spPr>
          <a:xfrm>
            <a:off x="555003" y="2190959"/>
            <a:ext cx="6062040" cy="4524315"/>
          </a:xfrm>
          <a:prstGeom prst="rect">
            <a:avLst/>
          </a:prstGeom>
          <a:noFill/>
        </p:spPr>
        <p:txBody>
          <a:bodyPr wrap="square">
            <a:spAutoFit/>
          </a:bodyPr>
          <a:lstStyle/>
          <a:p>
            <a:pPr fontAlgn="base"/>
            <a:r>
              <a:rPr lang="en-US" sz="2400" dirty="0">
                <a:solidFill>
                  <a:schemeClr val="dk2"/>
                </a:solidFill>
                <a:latin typeface="Encode Sans Semi Condensed"/>
              </a:rPr>
              <a:t>Attention is a mechanism that allows each token in a sequence to attend to information from other tokens.</a:t>
            </a:r>
          </a:p>
          <a:p>
            <a:pPr fontAlgn="base"/>
            <a:r>
              <a:rPr lang="en-US" sz="2400" dirty="0">
                <a:solidFill>
                  <a:schemeClr val="dk2"/>
                </a:solidFill>
                <a:latin typeface="Encode Sans Semi Condensed"/>
              </a:rPr>
              <a:t>In the case of self attention, we saw that each token in a sequence can process information from any other token in the same sequence.</a:t>
            </a:r>
          </a:p>
          <a:p>
            <a:pPr fontAlgn="base"/>
            <a:r>
              <a:rPr lang="en-US" sz="2400" dirty="0">
                <a:solidFill>
                  <a:schemeClr val="dk2"/>
                </a:solidFill>
                <a:latin typeface="Encode Sans Semi Condensed"/>
              </a:rPr>
              <a:t>In cross-attention (as in the decoder) we saw that each token can process information from the context, e.g. the prompt embedded by the encoder.</a:t>
            </a:r>
          </a:p>
          <a:p>
            <a:pPr fontAlgn="base"/>
            <a:br>
              <a:rPr lang="en-US" sz="2400" dirty="0">
                <a:solidFill>
                  <a:schemeClr val="dk2"/>
                </a:solidFill>
                <a:latin typeface="Encode Sans Semi Condensed"/>
              </a:rPr>
            </a:br>
            <a:endParaRPr lang="en-US" sz="2400" dirty="0">
              <a:solidFill>
                <a:schemeClr val="dk2"/>
              </a:solidFill>
              <a:latin typeface="Encode Sans Semi Condensed"/>
            </a:endParaRPr>
          </a:p>
        </p:txBody>
      </p:sp>
      <p:pic>
        <p:nvPicPr>
          <p:cNvPr id="55300" name="Picture 4">
            <a:extLst>
              <a:ext uri="{FF2B5EF4-FFF2-40B4-BE49-F238E27FC236}">
                <a16:creationId xmlns:a16="http://schemas.microsoft.com/office/drawing/2014/main" id="{A4810908-C651-4E95-9F27-EF94DB238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053" y="1795721"/>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42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73"/>
          <p:cNvGrpSpPr/>
          <p:nvPr/>
        </p:nvGrpSpPr>
        <p:grpSpPr>
          <a:xfrm>
            <a:off x="525615" y="5146005"/>
            <a:ext cx="10825245" cy="123600"/>
            <a:chOff x="394211" y="3859504"/>
            <a:chExt cx="8118934" cy="92700"/>
          </a:xfrm>
        </p:grpSpPr>
        <p:sp>
          <p:nvSpPr>
            <p:cNvPr id="772" name="Google Shape;772;p73"/>
            <p:cNvSpPr/>
            <p:nvPr/>
          </p:nvSpPr>
          <p:spPr>
            <a:xfrm>
              <a:off x="464654" y="3905942"/>
              <a:ext cx="7978140" cy="0"/>
            </a:xfrm>
            <a:custGeom>
              <a:avLst/>
              <a:gdLst/>
              <a:ahLst/>
              <a:cxnLst/>
              <a:rect l="l" t="t" r="r" b="b"/>
              <a:pathLst>
                <a:path w="7978140" h="120000" extrusionOk="0">
                  <a:moveTo>
                    <a:pt x="0" y="0"/>
                  </a:moveTo>
                  <a:lnTo>
                    <a:pt x="7977928" y="0"/>
                  </a:lnTo>
                </a:path>
              </a:pathLst>
            </a:custGeom>
            <a:noFill/>
            <a:ln w="28550"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73" name="Google Shape;773;p73"/>
            <p:cNvSpPr/>
            <p:nvPr/>
          </p:nvSpPr>
          <p:spPr>
            <a:xfrm>
              <a:off x="394211" y="3859504"/>
              <a:ext cx="117000" cy="92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74" name="Google Shape;774;p73"/>
            <p:cNvSpPr/>
            <p:nvPr/>
          </p:nvSpPr>
          <p:spPr>
            <a:xfrm>
              <a:off x="8396145" y="3859504"/>
              <a:ext cx="117000" cy="92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grpSp>
      <p:sp>
        <p:nvSpPr>
          <p:cNvPr id="775" name="Google Shape;775;p73"/>
          <p:cNvSpPr txBox="1"/>
          <p:nvPr/>
        </p:nvSpPr>
        <p:spPr>
          <a:xfrm rot="-2700000">
            <a:off x="677039" y="4439507"/>
            <a:ext cx="1331624"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word2vec</a:t>
            </a:r>
            <a:endParaRPr sz="2400">
              <a:latin typeface="Calibri"/>
              <a:ea typeface="Calibri"/>
              <a:cs typeface="Calibri"/>
              <a:sym typeface="Calibri"/>
            </a:endParaRPr>
          </a:p>
        </p:txBody>
      </p:sp>
      <p:sp>
        <p:nvSpPr>
          <p:cNvPr id="776" name="Google Shape;776;p73"/>
          <p:cNvSpPr txBox="1"/>
          <p:nvPr/>
        </p:nvSpPr>
        <p:spPr>
          <a:xfrm rot="-2700000">
            <a:off x="9746116" y="4846398"/>
            <a:ext cx="582091"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MASS</a:t>
            </a:r>
            <a:endParaRPr sz="1600">
              <a:latin typeface="Calibri"/>
              <a:ea typeface="Calibri"/>
              <a:cs typeface="Calibri"/>
              <a:sym typeface="Calibri"/>
            </a:endParaRPr>
          </a:p>
        </p:txBody>
      </p:sp>
      <p:sp>
        <p:nvSpPr>
          <p:cNvPr id="777" name="Google Shape;777;p73"/>
          <p:cNvSpPr/>
          <p:nvPr/>
        </p:nvSpPr>
        <p:spPr>
          <a:xfrm>
            <a:off x="749431" y="5106957"/>
            <a:ext cx="8632612" cy="260772"/>
          </a:xfrm>
          <a:custGeom>
            <a:avLst/>
            <a:gdLst/>
            <a:ahLst/>
            <a:cxnLst/>
            <a:rect l="l" t="t" r="r" b="b"/>
            <a:pathLst>
              <a:path w="6474459" h="195579" extrusionOk="0">
                <a:moveTo>
                  <a:pt x="0" y="79799"/>
                </a:moveTo>
                <a:lnTo>
                  <a:pt x="79799" y="0"/>
                </a:lnTo>
              </a:path>
              <a:path w="6474459" h="195579" extrusionOk="0">
                <a:moveTo>
                  <a:pt x="6473986" y="80399"/>
                </a:moveTo>
                <a:lnTo>
                  <a:pt x="6473986" y="1949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78" name="Google Shape;778;p73"/>
          <p:cNvSpPr txBox="1"/>
          <p:nvPr/>
        </p:nvSpPr>
        <p:spPr>
          <a:xfrm>
            <a:off x="9026635"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2019</a:t>
            </a:r>
            <a:endParaRPr sz="2400">
              <a:latin typeface="Calibri"/>
              <a:ea typeface="Calibri"/>
              <a:cs typeface="Calibri"/>
              <a:sym typeface="Calibri"/>
            </a:endParaRPr>
          </a:p>
        </p:txBody>
      </p:sp>
      <p:sp>
        <p:nvSpPr>
          <p:cNvPr id="779" name="Google Shape;779;p73"/>
          <p:cNvSpPr/>
          <p:nvPr/>
        </p:nvSpPr>
        <p:spPr>
          <a:xfrm>
            <a:off x="2777427"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80" name="Google Shape;780;p73"/>
          <p:cNvSpPr txBox="1"/>
          <p:nvPr/>
        </p:nvSpPr>
        <p:spPr>
          <a:xfrm>
            <a:off x="2422648"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2015</a:t>
            </a:r>
            <a:endParaRPr sz="2400">
              <a:latin typeface="Calibri"/>
              <a:ea typeface="Calibri"/>
              <a:cs typeface="Calibri"/>
              <a:sym typeface="Calibri"/>
            </a:endParaRPr>
          </a:p>
        </p:txBody>
      </p:sp>
      <p:sp>
        <p:nvSpPr>
          <p:cNvPr id="781" name="Google Shape;781;p73"/>
          <p:cNvSpPr/>
          <p:nvPr/>
        </p:nvSpPr>
        <p:spPr>
          <a:xfrm>
            <a:off x="4403024"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82" name="Google Shape;782;p73"/>
          <p:cNvSpPr txBox="1"/>
          <p:nvPr/>
        </p:nvSpPr>
        <p:spPr>
          <a:xfrm>
            <a:off x="4048245"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2016</a:t>
            </a:r>
            <a:endParaRPr sz="2400">
              <a:latin typeface="Calibri"/>
              <a:ea typeface="Calibri"/>
              <a:cs typeface="Calibri"/>
              <a:sym typeface="Calibri"/>
            </a:endParaRPr>
          </a:p>
        </p:txBody>
      </p:sp>
      <p:sp>
        <p:nvSpPr>
          <p:cNvPr id="783" name="Google Shape;783;p73"/>
          <p:cNvSpPr/>
          <p:nvPr/>
        </p:nvSpPr>
        <p:spPr>
          <a:xfrm>
            <a:off x="6028620"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84" name="Google Shape;784;p73"/>
          <p:cNvSpPr txBox="1"/>
          <p:nvPr/>
        </p:nvSpPr>
        <p:spPr>
          <a:xfrm>
            <a:off x="5673843"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2017</a:t>
            </a:r>
            <a:endParaRPr sz="2400">
              <a:latin typeface="Calibri"/>
              <a:ea typeface="Calibri"/>
              <a:cs typeface="Calibri"/>
              <a:sym typeface="Calibri"/>
            </a:endParaRPr>
          </a:p>
        </p:txBody>
      </p:sp>
      <p:sp>
        <p:nvSpPr>
          <p:cNvPr id="785" name="Google Shape;785;p73"/>
          <p:cNvSpPr/>
          <p:nvPr/>
        </p:nvSpPr>
        <p:spPr>
          <a:xfrm>
            <a:off x="7755817"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86" name="Google Shape;786;p73"/>
          <p:cNvSpPr txBox="1"/>
          <p:nvPr/>
        </p:nvSpPr>
        <p:spPr>
          <a:xfrm>
            <a:off x="7401039"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2018</a:t>
            </a:r>
            <a:endParaRPr sz="2400">
              <a:latin typeface="Calibri"/>
              <a:ea typeface="Calibri"/>
              <a:cs typeface="Calibri"/>
              <a:sym typeface="Calibri"/>
            </a:endParaRPr>
          </a:p>
        </p:txBody>
      </p:sp>
      <p:sp>
        <p:nvSpPr>
          <p:cNvPr id="787" name="Google Shape;787;p73"/>
          <p:cNvSpPr/>
          <p:nvPr/>
        </p:nvSpPr>
        <p:spPr>
          <a:xfrm>
            <a:off x="1151831"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88" name="Google Shape;788;p73"/>
          <p:cNvSpPr txBox="1"/>
          <p:nvPr/>
        </p:nvSpPr>
        <p:spPr>
          <a:xfrm>
            <a:off x="797059"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2014</a:t>
            </a:r>
            <a:endParaRPr sz="2400">
              <a:latin typeface="Calibri"/>
              <a:ea typeface="Calibri"/>
              <a:cs typeface="Calibri"/>
              <a:sym typeface="Calibri"/>
            </a:endParaRPr>
          </a:p>
        </p:txBody>
      </p:sp>
      <p:sp>
        <p:nvSpPr>
          <p:cNvPr id="789" name="Google Shape;789;p73"/>
          <p:cNvSpPr/>
          <p:nvPr/>
        </p:nvSpPr>
        <p:spPr>
          <a:xfrm>
            <a:off x="11007011"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90" name="Google Shape;790;p73"/>
          <p:cNvSpPr txBox="1"/>
          <p:nvPr/>
        </p:nvSpPr>
        <p:spPr>
          <a:xfrm>
            <a:off x="10652232"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2020</a:t>
            </a:r>
            <a:endParaRPr sz="2400">
              <a:latin typeface="Calibri"/>
              <a:ea typeface="Calibri"/>
              <a:cs typeface="Calibri"/>
              <a:sym typeface="Calibri"/>
            </a:endParaRPr>
          </a:p>
        </p:txBody>
      </p:sp>
      <p:sp>
        <p:nvSpPr>
          <p:cNvPr id="791" name="Google Shape;791;p73"/>
          <p:cNvSpPr/>
          <p:nvPr/>
        </p:nvSpPr>
        <p:spPr>
          <a:xfrm>
            <a:off x="7829685" y="5106956"/>
            <a:ext cx="1325879" cy="106680"/>
          </a:xfrm>
          <a:custGeom>
            <a:avLst/>
            <a:gdLst/>
            <a:ahLst/>
            <a:cxnLst/>
            <a:rect l="l" t="t" r="r" b="b"/>
            <a:pathLst>
              <a:path w="994409" h="80010" extrusionOk="0">
                <a:moveTo>
                  <a:pt x="914398" y="79799"/>
                </a:moveTo>
                <a:lnTo>
                  <a:pt x="994197" y="0"/>
                </a:lnTo>
              </a:path>
              <a:path w="994409"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92" name="Google Shape;792;p73"/>
          <p:cNvSpPr txBox="1"/>
          <p:nvPr/>
        </p:nvSpPr>
        <p:spPr>
          <a:xfrm rot="-2700000">
            <a:off x="7806185" y="4527862"/>
            <a:ext cx="1090076"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ULMFiT</a:t>
            </a:r>
            <a:endParaRPr sz="2400">
              <a:latin typeface="Calibri"/>
              <a:ea typeface="Calibri"/>
              <a:cs typeface="Calibri"/>
              <a:sym typeface="Calibri"/>
            </a:endParaRPr>
          </a:p>
        </p:txBody>
      </p:sp>
      <p:sp>
        <p:nvSpPr>
          <p:cNvPr id="793" name="Google Shape;793;p73"/>
          <p:cNvSpPr txBox="1"/>
          <p:nvPr/>
        </p:nvSpPr>
        <p:spPr>
          <a:xfrm rot="-2700000">
            <a:off x="8245969" y="4626318"/>
            <a:ext cx="826467"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ELMo</a:t>
            </a:r>
            <a:endParaRPr sz="2400">
              <a:latin typeface="Calibri"/>
              <a:ea typeface="Calibri"/>
              <a:cs typeface="Calibri"/>
              <a:sym typeface="Calibri"/>
            </a:endParaRPr>
          </a:p>
        </p:txBody>
      </p:sp>
      <p:sp>
        <p:nvSpPr>
          <p:cNvPr id="794" name="Google Shape;794;p73"/>
          <p:cNvSpPr txBox="1"/>
          <p:nvPr/>
        </p:nvSpPr>
        <p:spPr>
          <a:xfrm rot="-2700000">
            <a:off x="8648835" y="4615214"/>
            <a:ext cx="855316"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GPT-1</a:t>
            </a:r>
            <a:endParaRPr sz="2400">
              <a:latin typeface="Calibri"/>
              <a:ea typeface="Calibri"/>
              <a:cs typeface="Calibri"/>
              <a:sym typeface="Calibri"/>
            </a:endParaRPr>
          </a:p>
        </p:txBody>
      </p:sp>
      <p:sp>
        <p:nvSpPr>
          <p:cNvPr id="795" name="Google Shape;795;p73"/>
          <p:cNvSpPr txBox="1"/>
          <p:nvPr/>
        </p:nvSpPr>
        <p:spPr>
          <a:xfrm rot="-2700000">
            <a:off x="9063636" y="4642104"/>
            <a:ext cx="784605"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BERT</a:t>
            </a:r>
            <a:endParaRPr sz="2400">
              <a:latin typeface="Calibri"/>
              <a:ea typeface="Calibri"/>
              <a:cs typeface="Calibri"/>
              <a:sym typeface="Calibri"/>
            </a:endParaRPr>
          </a:p>
        </p:txBody>
      </p:sp>
      <p:sp>
        <p:nvSpPr>
          <p:cNvPr id="796" name="Google Shape;796;p73"/>
          <p:cNvSpPr/>
          <p:nvPr/>
        </p:nvSpPr>
        <p:spPr>
          <a:xfrm>
            <a:off x="8236083" y="5106956"/>
            <a:ext cx="513079" cy="106680"/>
          </a:xfrm>
          <a:custGeom>
            <a:avLst/>
            <a:gdLst/>
            <a:ahLst/>
            <a:cxnLst/>
            <a:rect l="l" t="t" r="r" b="b"/>
            <a:pathLst>
              <a:path w="384809" h="80010" extrusionOk="0">
                <a:moveTo>
                  <a:pt x="304799" y="79799"/>
                </a:moveTo>
                <a:lnTo>
                  <a:pt x="384599" y="0"/>
                </a:lnTo>
              </a:path>
              <a:path w="384809"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97" name="Google Shape;797;p73"/>
          <p:cNvSpPr txBox="1"/>
          <p:nvPr/>
        </p:nvSpPr>
        <p:spPr>
          <a:xfrm rot="-2700000">
            <a:off x="3436918" y="3182744"/>
            <a:ext cx="4860935"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Semi-Supervised Sequence Learning</a:t>
            </a:r>
            <a:endParaRPr sz="2400">
              <a:latin typeface="Calibri"/>
              <a:ea typeface="Calibri"/>
              <a:cs typeface="Calibri"/>
              <a:sym typeface="Calibri"/>
            </a:endParaRPr>
          </a:p>
        </p:txBody>
      </p:sp>
      <p:sp>
        <p:nvSpPr>
          <p:cNvPr id="798" name="Google Shape;798;p73"/>
          <p:cNvSpPr/>
          <p:nvPr/>
        </p:nvSpPr>
        <p:spPr>
          <a:xfrm>
            <a:off x="4000624" y="5106956"/>
            <a:ext cx="106680" cy="106680"/>
          </a:xfrm>
          <a:custGeom>
            <a:avLst/>
            <a:gdLst/>
            <a:ahLst/>
            <a:cxnLst/>
            <a:rect l="l" t="t" r="r" b="b"/>
            <a:pathLst>
              <a:path w="80010"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799" name="Google Shape;799;p73"/>
          <p:cNvSpPr txBox="1"/>
          <p:nvPr/>
        </p:nvSpPr>
        <p:spPr>
          <a:xfrm rot="-2700000">
            <a:off x="10497929" y="4679190"/>
            <a:ext cx="1038033"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StructBERT</a:t>
            </a:r>
            <a:endParaRPr sz="1600">
              <a:latin typeface="Calibri"/>
              <a:ea typeface="Calibri"/>
              <a:cs typeface="Calibri"/>
              <a:sym typeface="Calibri"/>
            </a:endParaRPr>
          </a:p>
        </p:txBody>
      </p:sp>
      <p:sp>
        <p:nvSpPr>
          <p:cNvPr id="800" name="Google Shape;800;p73"/>
          <p:cNvSpPr txBox="1"/>
          <p:nvPr/>
        </p:nvSpPr>
        <p:spPr>
          <a:xfrm rot="-2700000">
            <a:off x="10753309" y="4820107"/>
            <a:ext cx="652235"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FreeLB</a:t>
            </a:r>
            <a:endParaRPr sz="1600">
              <a:latin typeface="Calibri"/>
              <a:ea typeface="Calibri"/>
              <a:cs typeface="Calibri"/>
              <a:sym typeface="Calibri"/>
            </a:endParaRPr>
          </a:p>
        </p:txBody>
      </p:sp>
      <p:sp>
        <p:nvSpPr>
          <p:cNvPr id="801" name="Google Shape;801;p73"/>
          <p:cNvSpPr txBox="1"/>
          <p:nvPr/>
        </p:nvSpPr>
        <p:spPr>
          <a:xfrm rot="-2700000">
            <a:off x="10944463" y="4785955"/>
            <a:ext cx="744443"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ALBERT</a:t>
            </a:r>
            <a:endParaRPr sz="1600">
              <a:latin typeface="Calibri"/>
              <a:ea typeface="Calibri"/>
              <a:cs typeface="Calibri"/>
              <a:sym typeface="Calibri"/>
            </a:endParaRPr>
          </a:p>
        </p:txBody>
      </p:sp>
      <p:sp>
        <p:nvSpPr>
          <p:cNvPr id="802" name="Google Shape;802;p73"/>
          <p:cNvSpPr txBox="1"/>
          <p:nvPr/>
        </p:nvSpPr>
        <p:spPr>
          <a:xfrm rot="-2700000">
            <a:off x="10305950" y="4708370"/>
            <a:ext cx="957140"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SpanBERT</a:t>
            </a:r>
            <a:endParaRPr sz="1600">
              <a:latin typeface="Calibri"/>
              <a:ea typeface="Calibri"/>
              <a:cs typeface="Calibri"/>
              <a:sym typeface="Calibri"/>
            </a:endParaRPr>
          </a:p>
        </p:txBody>
      </p:sp>
      <p:sp>
        <p:nvSpPr>
          <p:cNvPr id="803" name="Google Shape;803;p73"/>
          <p:cNvSpPr txBox="1"/>
          <p:nvPr/>
        </p:nvSpPr>
        <p:spPr>
          <a:xfrm rot="-2700000">
            <a:off x="10117910" y="4748470"/>
            <a:ext cx="847397"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RoBERTa</a:t>
            </a:r>
            <a:endParaRPr sz="1600">
              <a:latin typeface="Calibri"/>
              <a:ea typeface="Calibri"/>
              <a:cs typeface="Calibri"/>
              <a:sym typeface="Calibri"/>
            </a:endParaRPr>
          </a:p>
        </p:txBody>
      </p:sp>
      <p:sp>
        <p:nvSpPr>
          <p:cNvPr id="804" name="Google Shape;804;p73"/>
          <p:cNvSpPr txBox="1"/>
          <p:nvPr/>
        </p:nvSpPr>
        <p:spPr>
          <a:xfrm rot="-2700000">
            <a:off x="9949259" y="4846263"/>
            <a:ext cx="582091"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XLNet</a:t>
            </a:r>
            <a:endParaRPr sz="1600">
              <a:latin typeface="Calibri"/>
              <a:ea typeface="Calibri"/>
              <a:cs typeface="Calibri"/>
              <a:sym typeface="Calibri"/>
            </a:endParaRPr>
          </a:p>
        </p:txBody>
      </p:sp>
      <p:sp>
        <p:nvSpPr>
          <p:cNvPr id="805" name="Google Shape;805;p73"/>
          <p:cNvSpPr txBox="1"/>
          <p:nvPr/>
        </p:nvSpPr>
        <p:spPr>
          <a:xfrm rot="-2700000">
            <a:off x="9517590" y="4773632"/>
            <a:ext cx="777817"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MT-DNN</a:t>
            </a:r>
            <a:endParaRPr sz="1600">
              <a:latin typeface="Calibri"/>
              <a:ea typeface="Calibri"/>
              <a:cs typeface="Calibri"/>
              <a:sym typeface="Calibri"/>
            </a:endParaRPr>
          </a:p>
        </p:txBody>
      </p:sp>
      <p:sp>
        <p:nvSpPr>
          <p:cNvPr id="806" name="Google Shape;806;p73"/>
          <p:cNvSpPr txBox="1"/>
          <p:nvPr/>
        </p:nvSpPr>
        <p:spPr>
          <a:xfrm rot="-2700000">
            <a:off x="9226837" y="4547483"/>
            <a:ext cx="1405728" cy="246221"/>
          </a:xfrm>
          <a:prstGeom prst="rect">
            <a:avLst/>
          </a:prstGeom>
          <a:noFill/>
          <a:ln>
            <a:noFill/>
          </a:ln>
        </p:spPr>
        <p:txBody>
          <a:bodyPr spcFirstLastPara="1" wrap="square" lIns="0" tIns="0" rIns="0" bIns="0" anchor="t" anchorCtr="0">
            <a:spAutoFit/>
          </a:bodyPr>
          <a:lstStyle/>
          <a:p>
            <a:r>
              <a:rPr lang="en" sz="1600">
                <a:latin typeface="Calibri"/>
                <a:ea typeface="Calibri"/>
                <a:cs typeface="Calibri"/>
                <a:sym typeface="Calibri"/>
              </a:rPr>
              <a:t>BERT on STILTs</a:t>
            </a:r>
            <a:endParaRPr sz="1600">
              <a:latin typeface="Calibri"/>
              <a:ea typeface="Calibri"/>
              <a:cs typeface="Calibri"/>
              <a:sym typeface="Calibri"/>
            </a:endParaRPr>
          </a:p>
        </p:txBody>
      </p:sp>
      <p:sp>
        <p:nvSpPr>
          <p:cNvPr id="807" name="Google Shape;807;p73"/>
          <p:cNvSpPr/>
          <p:nvPr/>
        </p:nvSpPr>
        <p:spPr>
          <a:xfrm>
            <a:off x="9353680" y="5151357"/>
            <a:ext cx="1688253" cy="62652"/>
          </a:xfrm>
          <a:custGeom>
            <a:avLst/>
            <a:gdLst/>
            <a:ahLst/>
            <a:cxnLst/>
            <a:rect l="l" t="t" r="r" b="b"/>
            <a:pathLst>
              <a:path w="1266190" h="46989" extrusionOk="0">
                <a:moveTo>
                  <a:pt x="0" y="46499"/>
                </a:moveTo>
                <a:lnTo>
                  <a:pt x="46499" y="0"/>
                </a:lnTo>
              </a:path>
              <a:path w="1266190" h="46989" extrusionOk="0">
                <a:moveTo>
                  <a:pt x="152399" y="46499"/>
                </a:moveTo>
                <a:lnTo>
                  <a:pt x="198899" y="0"/>
                </a:lnTo>
              </a:path>
              <a:path w="1266190" h="46989" extrusionOk="0">
                <a:moveTo>
                  <a:pt x="304799" y="46499"/>
                </a:moveTo>
                <a:lnTo>
                  <a:pt x="351299" y="0"/>
                </a:lnTo>
              </a:path>
              <a:path w="1266190" h="46989" extrusionOk="0">
                <a:moveTo>
                  <a:pt x="457199" y="46499"/>
                </a:moveTo>
                <a:lnTo>
                  <a:pt x="503698" y="0"/>
                </a:lnTo>
              </a:path>
              <a:path w="1266190" h="46989" extrusionOk="0">
                <a:moveTo>
                  <a:pt x="609598" y="46499"/>
                </a:moveTo>
                <a:lnTo>
                  <a:pt x="656098" y="0"/>
                </a:lnTo>
              </a:path>
              <a:path w="1266190" h="46989" extrusionOk="0">
                <a:moveTo>
                  <a:pt x="761998" y="46499"/>
                </a:moveTo>
                <a:lnTo>
                  <a:pt x="808498" y="0"/>
                </a:lnTo>
              </a:path>
              <a:path w="1266190" h="46989" extrusionOk="0">
                <a:moveTo>
                  <a:pt x="914398" y="46499"/>
                </a:moveTo>
                <a:lnTo>
                  <a:pt x="960898" y="0"/>
                </a:lnTo>
              </a:path>
              <a:path w="1266190" h="46989" extrusionOk="0">
                <a:moveTo>
                  <a:pt x="1066797" y="46499"/>
                </a:moveTo>
                <a:lnTo>
                  <a:pt x="1113297" y="0"/>
                </a:lnTo>
              </a:path>
              <a:path w="1266190" h="46989" extrusionOk="0">
                <a:moveTo>
                  <a:pt x="1219197" y="46499"/>
                </a:moveTo>
                <a:lnTo>
                  <a:pt x="1265697"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08" name="Google Shape;808;p73"/>
          <p:cNvSpPr txBox="1"/>
          <p:nvPr/>
        </p:nvSpPr>
        <p:spPr>
          <a:xfrm rot="-2700000">
            <a:off x="5965797" y="3402890"/>
            <a:ext cx="4239247"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Unsupervised sentiment neuron</a:t>
            </a:r>
            <a:endParaRPr sz="2400">
              <a:latin typeface="Calibri"/>
              <a:ea typeface="Calibri"/>
              <a:cs typeface="Calibri"/>
              <a:sym typeface="Calibri"/>
            </a:endParaRPr>
          </a:p>
        </p:txBody>
      </p:sp>
      <p:sp>
        <p:nvSpPr>
          <p:cNvPr id="809" name="Google Shape;809;p73"/>
          <p:cNvSpPr/>
          <p:nvPr/>
        </p:nvSpPr>
        <p:spPr>
          <a:xfrm>
            <a:off x="6439020" y="5106956"/>
            <a:ext cx="106680" cy="106680"/>
          </a:xfrm>
          <a:custGeom>
            <a:avLst/>
            <a:gdLst/>
            <a:ahLst/>
            <a:cxnLst/>
            <a:rect l="l" t="t" r="r" b="b"/>
            <a:pathLst>
              <a:path w="80010"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2" name="Title 1">
            <a:extLst>
              <a:ext uri="{FF2B5EF4-FFF2-40B4-BE49-F238E27FC236}">
                <a16:creationId xmlns:a16="http://schemas.microsoft.com/office/drawing/2014/main" id="{548E75EF-180C-41A3-BC89-A516D9FA9C1F}"/>
              </a:ext>
            </a:extLst>
          </p:cNvPr>
          <p:cNvSpPr>
            <a:spLocks noGrp="1"/>
          </p:cNvSpPr>
          <p:nvPr>
            <p:ph type="title"/>
          </p:nvPr>
        </p:nvSpPr>
        <p:spPr/>
        <p:txBody>
          <a:bodyPr/>
          <a:lstStyle/>
          <a:p>
            <a:r>
              <a:rPr lang="en-US" dirty="0"/>
              <a:t>NLP Timeline</a:t>
            </a:r>
            <a:endParaRPr lang="LID4096"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74"/>
          <p:cNvGrpSpPr/>
          <p:nvPr/>
        </p:nvGrpSpPr>
        <p:grpSpPr>
          <a:xfrm>
            <a:off x="525615" y="5146005"/>
            <a:ext cx="10825245" cy="123600"/>
            <a:chOff x="394211" y="3859504"/>
            <a:chExt cx="8118934" cy="92700"/>
          </a:xfrm>
        </p:grpSpPr>
        <p:sp>
          <p:nvSpPr>
            <p:cNvPr id="815" name="Google Shape;815;p74"/>
            <p:cNvSpPr/>
            <p:nvPr/>
          </p:nvSpPr>
          <p:spPr>
            <a:xfrm>
              <a:off x="464654" y="3905942"/>
              <a:ext cx="7978140" cy="0"/>
            </a:xfrm>
            <a:custGeom>
              <a:avLst/>
              <a:gdLst/>
              <a:ahLst/>
              <a:cxnLst/>
              <a:rect l="l" t="t" r="r" b="b"/>
              <a:pathLst>
                <a:path w="7978140" h="120000" extrusionOk="0">
                  <a:moveTo>
                    <a:pt x="0" y="0"/>
                  </a:moveTo>
                  <a:lnTo>
                    <a:pt x="7977928" y="0"/>
                  </a:lnTo>
                </a:path>
              </a:pathLst>
            </a:custGeom>
            <a:noFill/>
            <a:ln w="28550"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16" name="Google Shape;816;p74"/>
            <p:cNvSpPr/>
            <p:nvPr/>
          </p:nvSpPr>
          <p:spPr>
            <a:xfrm>
              <a:off x="394211" y="3859504"/>
              <a:ext cx="117000" cy="92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17" name="Google Shape;817;p74"/>
            <p:cNvSpPr/>
            <p:nvPr/>
          </p:nvSpPr>
          <p:spPr>
            <a:xfrm>
              <a:off x="8396145" y="3859504"/>
              <a:ext cx="117000" cy="92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grpSp>
      <p:sp>
        <p:nvSpPr>
          <p:cNvPr id="818" name="Google Shape;818;p74"/>
          <p:cNvSpPr txBox="1"/>
          <p:nvPr/>
        </p:nvSpPr>
        <p:spPr>
          <a:xfrm rot="-2700000">
            <a:off x="677039" y="4439507"/>
            <a:ext cx="1331624"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word2vec</a:t>
            </a:r>
            <a:endParaRPr sz="2400">
              <a:latin typeface="Calibri"/>
              <a:ea typeface="Calibri"/>
              <a:cs typeface="Calibri"/>
              <a:sym typeface="Calibri"/>
            </a:endParaRPr>
          </a:p>
        </p:txBody>
      </p:sp>
      <p:sp>
        <p:nvSpPr>
          <p:cNvPr id="819" name="Google Shape;819;p74"/>
          <p:cNvSpPr txBox="1"/>
          <p:nvPr/>
        </p:nvSpPr>
        <p:spPr>
          <a:xfrm rot="-2700000">
            <a:off x="7806185" y="4527862"/>
            <a:ext cx="1090076"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ULMFiT</a:t>
            </a:r>
            <a:endParaRPr sz="2400">
              <a:latin typeface="Calibri"/>
              <a:ea typeface="Calibri"/>
              <a:cs typeface="Calibri"/>
              <a:sym typeface="Calibri"/>
            </a:endParaRPr>
          </a:p>
        </p:txBody>
      </p:sp>
      <p:sp>
        <p:nvSpPr>
          <p:cNvPr id="820" name="Google Shape;820;p74"/>
          <p:cNvSpPr txBox="1"/>
          <p:nvPr/>
        </p:nvSpPr>
        <p:spPr>
          <a:xfrm rot="-2700000">
            <a:off x="8245969" y="4626318"/>
            <a:ext cx="826467"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ELMo</a:t>
            </a:r>
            <a:endParaRPr sz="2400">
              <a:latin typeface="Calibri"/>
              <a:ea typeface="Calibri"/>
              <a:cs typeface="Calibri"/>
              <a:sym typeface="Calibri"/>
            </a:endParaRPr>
          </a:p>
        </p:txBody>
      </p:sp>
      <p:sp>
        <p:nvSpPr>
          <p:cNvPr id="821" name="Google Shape;821;p74"/>
          <p:cNvSpPr/>
          <p:nvPr/>
        </p:nvSpPr>
        <p:spPr>
          <a:xfrm>
            <a:off x="749431" y="5106957"/>
            <a:ext cx="8632612" cy="260772"/>
          </a:xfrm>
          <a:custGeom>
            <a:avLst/>
            <a:gdLst/>
            <a:ahLst/>
            <a:cxnLst/>
            <a:rect l="l" t="t" r="r" b="b"/>
            <a:pathLst>
              <a:path w="6474459" h="195579" extrusionOk="0">
                <a:moveTo>
                  <a:pt x="0" y="79799"/>
                </a:moveTo>
                <a:lnTo>
                  <a:pt x="79799" y="0"/>
                </a:lnTo>
              </a:path>
              <a:path w="6474459" h="195579" extrusionOk="0">
                <a:moveTo>
                  <a:pt x="6473986" y="80399"/>
                </a:moveTo>
                <a:lnTo>
                  <a:pt x="6473986" y="1949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22" name="Google Shape;822;p74"/>
          <p:cNvSpPr txBox="1"/>
          <p:nvPr/>
        </p:nvSpPr>
        <p:spPr>
          <a:xfrm>
            <a:off x="9026635"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2019</a:t>
            </a:r>
            <a:endParaRPr sz="2400">
              <a:latin typeface="Calibri"/>
              <a:ea typeface="Calibri"/>
              <a:cs typeface="Calibri"/>
              <a:sym typeface="Calibri"/>
            </a:endParaRPr>
          </a:p>
        </p:txBody>
      </p:sp>
      <p:sp>
        <p:nvSpPr>
          <p:cNvPr id="823" name="Google Shape;823;p74"/>
          <p:cNvSpPr/>
          <p:nvPr/>
        </p:nvSpPr>
        <p:spPr>
          <a:xfrm>
            <a:off x="2777427"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24" name="Google Shape;824;p74"/>
          <p:cNvSpPr txBox="1"/>
          <p:nvPr/>
        </p:nvSpPr>
        <p:spPr>
          <a:xfrm>
            <a:off x="2422648"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2015</a:t>
            </a:r>
            <a:endParaRPr sz="2400">
              <a:latin typeface="Calibri"/>
              <a:ea typeface="Calibri"/>
              <a:cs typeface="Calibri"/>
              <a:sym typeface="Calibri"/>
            </a:endParaRPr>
          </a:p>
        </p:txBody>
      </p:sp>
      <p:sp>
        <p:nvSpPr>
          <p:cNvPr id="825" name="Google Shape;825;p74"/>
          <p:cNvSpPr/>
          <p:nvPr/>
        </p:nvSpPr>
        <p:spPr>
          <a:xfrm>
            <a:off x="4403024"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26" name="Google Shape;826;p74"/>
          <p:cNvSpPr txBox="1"/>
          <p:nvPr/>
        </p:nvSpPr>
        <p:spPr>
          <a:xfrm>
            <a:off x="4048245"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2016</a:t>
            </a:r>
            <a:endParaRPr sz="2400">
              <a:latin typeface="Calibri"/>
              <a:ea typeface="Calibri"/>
              <a:cs typeface="Calibri"/>
              <a:sym typeface="Calibri"/>
            </a:endParaRPr>
          </a:p>
        </p:txBody>
      </p:sp>
      <p:sp>
        <p:nvSpPr>
          <p:cNvPr id="827" name="Google Shape;827;p74"/>
          <p:cNvSpPr/>
          <p:nvPr/>
        </p:nvSpPr>
        <p:spPr>
          <a:xfrm>
            <a:off x="6028620"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28" name="Google Shape;828;p74"/>
          <p:cNvSpPr txBox="1"/>
          <p:nvPr/>
        </p:nvSpPr>
        <p:spPr>
          <a:xfrm>
            <a:off x="5673843"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2017</a:t>
            </a:r>
            <a:endParaRPr sz="2400">
              <a:latin typeface="Calibri"/>
              <a:ea typeface="Calibri"/>
              <a:cs typeface="Calibri"/>
              <a:sym typeface="Calibri"/>
            </a:endParaRPr>
          </a:p>
        </p:txBody>
      </p:sp>
      <p:sp>
        <p:nvSpPr>
          <p:cNvPr id="829" name="Google Shape;829;p74"/>
          <p:cNvSpPr/>
          <p:nvPr/>
        </p:nvSpPr>
        <p:spPr>
          <a:xfrm>
            <a:off x="7755817"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30" name="Google Shape;830;p74"/>
          <p:cNvSpPr txBox="1"/>
          <p:nvPr/>
        </p:nvSpPr>
        <p:spPr>
          <a:xfrm>
            <a:off x="7401039"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2018</a:t>
            </a:r>
            <a:endParaRPr sz="2400">
              <a:latin typeface="Calibri"/>
              <a:ea typeface="Calibri"/>
              <a:cs typeface="Calibri"/>
              <a:sym typeface="Calibri"/>
            </a:endParaRPr>
          </a:p>
        </p:txBody>
      </p:sp>
      <p:sp>
        <p:nvSpPr>
          <p:cNvPr id="831" name="Google Shape;831;p74"/>
          <p:cNvSpPr/>
          <p:nvPr/>
        </p:nvSpPr>
        <p:spPr>
          <a:xfrm>
            <a:off x="1151831"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32" name="Google Shape;832;p74"/>
          <p:cNvSpPr txBox="1"/>
          <p:nvPr/>
        </p:nvSpPr>
        <p:spPr>
          <a:xfrm>
            <a:off x="797059"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2014</a:t>
            </a:r>
            <a:endParaRPr sz="2400">
              <a:latin typeface="Calibri"/>
              <a:ea typeface="Calibri"/>
              <a:cs typeface="Calibri"/>
              <a:sym typeface="Calibri"/>
            </a:endParaRPr>
          </a:p>
        </p:txBody>
      </p:sp>
      <p:sp>
        <p:nvSpPr>
          <p:cNvPr id="833" name="Google Shape;833;p74"/>
          <p:cNvSpPr/>
          <p:nvPr/>
        </p:nvSpPr>
        <p:spPr>
          <a:xfrm>
            <a:off x="11007011" y="5214157"/>
            <a:ext cx="0" cy="153247"/>
          </a:xfrm>
          <a:custGeom>
            <a:avLst/>
            <a:gdLst/>
            <a:ahLst/>
            <a:cxnLst/>
            <a:rect l="l" t="t" r="r" b="b"/>
            <a:pathLst>
              <a:path w="120000" h="114935" extrusionOk="0">
                <a:moveTo>
                  <a:pt x="0" y="0"/>
                </a:moveTo>
                <a:lnTo>
                  <a:pt x="0" y="114599"/>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34" name="Google Shape;834;p74"/>
          <p:cNvSpPr txBox="1"/>
          <p:nvPr/>
        </p:nvSpPr>
        <p:spPr>
          <a:xfrm>
            <a:off x="10652232" y="5328680"/>
            <a:ext cx="709600" cy="386430"/>
          </a:xfrm>
          <a:prstGeom prst="rect">
            <a:avLst/>
          </a:prstGeom>
          <a:noFill/>
          <a:ln>
            <a:noFill/>
          </a:ln>
        </p:spPr>
        <p:txBody>
          <a:bodyPr spcFirstLastPara="1" wrap="square" lIns="0" tIns="16933" rIns="0" bIns="0" anchor="t" anchorCtr="0">
            <a:spAutoFit/>
          </a:bodyPr>
          <a:lstStyle/>
          <a:p>
            <a:pPr marL="16933"/>
            <a:r>
              <a:rPr lang="en" sz="2400">
                <a:latin typeface="Calibri"/>
                <a:ea typeface="Calibri"/>
                <a:cs typeface="Calibri"/>
                <a:sym typeface="Calibri"/>
              </a:rPr>
              <a:t>2020</a:t>
            </a:r>
            <a:endParaRPr sz="2400">
              <a:latin typeface="Calibri"/>
              <a:ea typeface="Calibri"/>
              <a:cs typeface="Calibri"/>
              <a:sym typeface="Calibri"/>
            </a:endParaRPr>
          </a:p>
        </p:txBody>
      </p:sp>
      <p:sp>
        <p:nvSpPr>
          <p:cNvPr id="835" name="Google Shape;835;p74"/>
          <p:cNvSpPr/>
          <p:nvPr/>
        </p:nvSpPr>
        <p:spPr>
          <a:xfrm>
            <a:off x="7829684" y="5106956"/>
            <a:ext cx="513080" cy="106680"/>
          </a:xfrm>
          <a:custGeom>
            <a:avLst/>
            <a:gdLst/>
            <a:ahLst/>
            <a:cxnLst/>
            <a:rect l="l" t="t" r="r" b="b"/>
            <a:pathLst>
              <a:path w="384810" h="80010" extrusionOk="0">
                <a:moveTo>
                  <a:pt x="0" y="79799"/>
                </a:moveTo>
                <a:lnTo>
                  <a:pt x="79799" y="0"/>
                </a:lnTo>
              </a:path>
              <a:path w="384810" h="80010" extrusionOk="0">
                <a:moveTo>
                  <a:pt x="304799" y="79799"/>
                </a:moveTo>
                <a:lnTo>
                  <a:pt x="3845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36" name="Google Shape;836;p74"/>
          <p:cNvSpPr txBox="1"/>
          <p:nvPr/>
        </p:nvSpPr>
        <p:spPr>
          <a:xfrm rot="-2700000">
            <a:off x="3436918" y="3182744"/>
            <a:ext cx="4860935"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Semi-Supervised Sequence Learning</a:t>
            </a:r>
            <a:endParaRPr sz="2400">
              <a:latin typeface="Calibri"/>
              <a:ea typeface="Calibri"/>
              <a:cs typeface="Calibri"/>
              <a:sym typeface="Calibri"/>
            </a:endParaRPr>
          </a:p>
        </p:txBody>
      </p:sp>
      <p:sp>
        <p:nvSpPr>
          <p:cNvPr id="837" name="Google Shape;837;p74"/>
          <p:cNvSpPr/>
          <p:nvPr/>
        </p:nvSpPr>
        <p:spPr>
          <a:xfrm>
            <a:off x="4000624" y="5106956"/>
            <a:ext cx="106680" cy="106680"/>
          </a:xfrm>
          <a:custGeom>
            <a:avLst/>
            <a:gdLst/>
            <a:ahLst/>
            <a:cxnLst/>
            <a:rect l="l" t="t" r="r" b="b"/>
            <a:pathLst>
              <a:path w="80010"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38" name="Google Shape;838;p74"/>
          <p:cNvSpPr txBox="1"/>
          <p:nvPr/>
        </p:nvSpPr>
        <p:spPr>
          <a:xfrm rot="5400000">
            <a:off x="9589649" y="3121586"/>
            <a:ext cx="798400" cy="3274614"/>
          </a:xfrm>
          <a:prstGeom prst="rect">
            <a:avLst/>
          </a:prstGeom>
          <a:noFill/>
          <a:ln>
            <a:noFill/>
          </a:ln>
        </p:spPr>
        <p:txBody>
          <a:bodyPr spcFirstLastPara="1" wrap="square" lIns="0" tIns="0" rIns="0" bIns="0" anchor="t" anchorCtr="0">
            <a:spAutoFit/>
          </a:bodyPr>
          <a:lstStyle/>
          <a:p>
            <a:pPr marL="16933">
              <a:lnSpc>
                <a:spcPct val="113528"/>
              </a:lnSpc>
            </a:pPr>
            <a:r>
              <a:rPr lang="en" sz="18666">
                <a:latin typeface="Calibri"/>
                <a:ea typeface="Calibri"/>
                <a:cs typeface="Calibri"/>
                <a:sym typeface="Calibri"/>
              </a:rPr>
              <a:t>{</a:t>
            </a:r>
            <a:endParaRPr sz="18666">
              <a:latin typeface="Calibri"/>
              <a:ea typeface="Calibri"/>
              <a:cs typeface="Calibri"/>
              <a:sym typeface="Calibri"/>
            </a:endParaRPr>
          </a:p>
        </p:txBody>
      </p:sp>
      <p:sp>
        <p:nvSpPr>
          <p:cNvPr id="839" name="Google Shape;839;p74"/>
          <p:cNvSpPr txBox="1"/>
          <p:nvPr/>
        </p:nvSpPr>
        <p:spPr>
          <a:xfrm>
            <a:off x="8928124" y="4005353"/>
            <a:ext cx="1912800" cy="427532"/>
          </a:xfrm>
          <a:prstGeom prst="rect">
            <a:avLst/>
          </a:prstGeom>
          <a:noFill/>
          <a:ln>
            <a:noFill/>
          </a:ln>
        </p:spPr>
        <p:txBody>
          <a:bodyPr spcFirstLastPara="1" wrap="square" lIns="0" tIns="16933" rIns="0" bIns="0" anchor="t" anchorCtr="0">
            <a:spAutoFit/>
          </a:bodyPr>
          <a:lstStyle/>
          <a:p>
            <a:pPr marL="16933"/>
            <a:r>
              <a:rPr lang="en" sz="2667">
                <a:latin typeface="Calibri"/>
                <a:ea typeface="Calibri"/>
                <a:cs typeface="Calibri"/>
                <a:sym typeface="Calibri"/>
              </a:rPr>
              <a:t>Lots of stuff!</a:t>
            </a:r>
            <a:endParaRPr sz="2667">
              <a:latin typeface="Calibri"/>
              <a:ea typeface="Calibri"/>
              <a:cs typeface="Calibri"/>
              <a:sym typeface="Calibri"/>
            </a:endParaRPr>
          </a:p>
        </p:txBody>
      </p:sp>
      <p:sp>
        <p:nvSpPr>
          <p:cNvPr id="840" name="Google Shape;840;p74"/>
          <p:cNvSpPr txBox="1"/>
          <p:nvPr/>
        </p:nvSpPr>
        <p:spPr>
          <a:xfrm rot="-2700000">
            <a:off x="5965797" y="3402890"/>
            <a:ext cx="4239247" cy="369332"/>
          </a:xfrm>
          <a:prstGeom prst="rect">
            <a:avLst/>
          </a:prstGeom>
          <a:noFill/>
          <a:ln>
            <a:noFill/>
          </a:ln>
        </p:spPr>
        <p:txBody>
          <a:bodyPr spcFirstLastPara="1" wrap="square" lIns="0" tIns="0" rIns="0" bIns="0" anchor="t" anchorCtr="0">
            <a:spAutoFit/>
          </a:bodyPr>
          <a:lstStyle/>
          <a:p>
            <a:r>
              <a:rPr lang="en" sz="2400">
                <a:latin typeface="Calibri"/>
                <a:ea typeface="Calibri"/>
                <a:cs typeface="Calibri"/>
                <a:sym typeface="Calibri"/>
              </a:rPr>
              <a:t>Unsupervised sentiment neuron</a:t>
            </a:r>
            <a:endParaRPr sz="2400">
              <a:latin typeface="Calibri"/>
              <a:ea typeface="Calibri"/>
              <a:cs typeface="Calibri"/>
              <a:sym typeface="Calibri"/>
            </a:endParaRPr>
          </a:p>
        </p:txBody>
      </p:sp>
      <p:sp>
        <p:nvSpPr>
          <p:cNvPr id="841" name="Google Shape;841;p74"/>
          <p:cNvSpPr/>
          <p:nvPr/>
        </p:nvSpPr>
        <p:spPr>
          <a:xfrm>
            <a:off x="6439020" y="5106956"/>
            <a:ext cx="106680" cy="106680"/>
          </a:xfrm>
          <a:custGeom>
            <a:avLst/>
            <a:gdLst/>
            <a:ahLst/>
            <a:cxnLst/>
            <a:rect l="l" t="t" r="r" b="b"/>
            <a:pathLst>
              <a:path w="80010" h="80010" extrusionOk="0">
                <a:moveTo>
                  <a:pt x="0" y="79799"/>
                </a:moveTo>
                <a:lnTo>
                  <a:pt x="79799" y="0"/>
                </a:lnTo>
              </a:path>
            </a:pathLst>
          </a:custGeom>
          <a:noFill/>
          <a:ln w="19025" cap="flat" cmpd="sng">
            <a:solidFill>
              <a:srgbClr val="595959"/>
            </a:solidFill>
            <a:prstDash val="solid"/>
            <a:round/>
            <a:headEnd type="none" w="sm" len="sm"/>
            <a:tailEnd type="none" w="sm" len="sm"/>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2" name="Title 1">
            <a:extLst>
              <a:ext uri="{FF2B5EF4-FFF2-40B4-BE49-F238E27FC236}">
                <a16:creationId xmlns:a16="http://schemas.microsoft.com/office/drawing/2014/main" id="{881B7985-9298-4004-A6D3-43B62D7D0061}"/>
              </a:ext>
            </a:extLst>
          </p:cNvPr>
          <p:cNvSpPr>
            <a:spLocks noGrp="1"/>
          </p:cNvSpPr>
          <p:nvPr>
            <p:ph type="title"/>
          </p:nvPr>
        </p:nvSpPr>
        <p:spPr/>
        <p:txBody>
          <a:bodyPr/>
          <a:lstStyle/>
          <a:p>
            <a:r>
              <a:rPr lang="en-US" dirty="0"/>
              <a:t>NLP Timeline</a:t>
            </a:r>
            <a:endParaRPr lang="LID4096"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7" name="Google Shape;847;p7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
              <a:t>Models in Modern NLP</a:t>
            </a:r>
            <a:endParaRPr/>
          </a:p>
        </p:txBody>
      </p:sp>
      <p:sp>
        <p:nvSpPr>
          <p:cNvPr id="846" name="Google Shape;846;p75"/>
          <p:cNvSpPr txBox="1">
            <a:spLocks noGrp="1"/>
          </p:cNvSpPr>
          <p:nvPr>
            <p:ph type="body" idx="10"/>
          </p:nvPr>
        </p:nvSpPr>
        <p:spPr>
          <a:prstGeom prst="rect">
            <a:avLst/>
          </a:prstGeom>
        </p:spPr>
        <p:txBody>
          <a:bodyPr spcFirstLastPara="1" wrap="square" lIns="121900" tIns="121900" rIns="121900" bIns="121900" anchor="t" anchorCtr="0">
            <a:normAutofit fontScale="77500" lnSpcReduction="20000"/>
          </a:bodyPr>
          <a:lstStyle/>
          <a:p>
            <a:pPr marR="6773" indent="-507987">
              <a:lnSpc>
                <a:spcPct val="150000"/>
              </a:lnSpc>
              <a:buSzPts val="2400"/>
            </a:pPr>
            <a:r>
              <a:rPr lang="en" sz="3200" dirty="0"/>
              <a:t>Paper A proposes an unsupervised pre-training technique  called "FancyLearn".</a:t>
            </a:r>
            <a:endParaRPr sz="3200" dirty="0"/>
          </a:p>
          <a:p>
            <a:pPr marR="415703" indent="-507987">
              <a:lnSpc>
                <a:spcPct val="150000"/>
              </a:lnSpc>
              <a:buSzPts val="2400"/>
            </a:pPr>
            <a:r>
              <a:rPr lang="en" sz="3200" dirty="0"/>
              <a:t>Paper B proposes another pre-training technique called  "FancierLearn" and achieves better results.</a:t>
            </a:r>
            <a:endParaRPr sz="3200" dirty="0"/>
          </a:p>
          <a:p>
            <a:pPr indent="-507987">
              <a:lnSpc>
                <a:spcPct val="150000"/>
              </a:lnSpc>
              <a:buSzPts val="2400"/>
            </a:pPr>
            <a:r>
              <a:rPr lang="en" sz="3200" dirty="0"/>
              <a:t>Paper A uses Wikipedia for unlabeled data.</a:t>
            </a:r>
            <a:endParaRPr sz="3200" dirty="0"/>
          </a:p>
          <a:p>
            <a:pPr indent="-507987">
              <a:lnSpc>
                <a:spcPct val="150000"/>
              </a:lnSpc>
              <a:buSzPts val="2400"/>
            </a:pPr>
            <a:r>
              <a:rPr lang="en" sz="3200" dirty="0"/>
              <a:t>Paper B uses Wikipedia and the Toronto Books Corpus.</a:t>
            </a:r>
            <a:endParaRPr sz="3200" dirty="0"/>
          </a:p>
          <a:p>
            <a:pPr indent="-507987">
              <a:lnSpc>
                <a:spcPct val="150000"/>
              </a:lnSpc>
              <a:buSzPts val="2400"/>
            </a:pPr>
            <a:r>
              <a:rPr lang="en" sz="3200" i="1" dirty="0"/>
              <a:t>Is FancierLearn better than FancyLearn?</a:t>
            </a:r>
            <a:endParaRPr sz="32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3" name="Google Shape;853;p7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 dirty="0"/>
              <a:t>Models in Modern NLP</a:t>
            </a:r>
            <a:endParaRPr dirty="0"/>
          </a:p>
        </p:txBody>
      </p:sp>
      <p:sp>
        <p:nvSpPr>
          <p:cNvPr id="852" name="Google Shape;852;p76"/>
          <p:cNvSpPr txBox="1">
            <a:spLocks noGrp="1"/>
          </p:cNvSpPr>
          <p:nvPr>
            <p:ph type="body" idx="10"/>
          </p:nvPr>
        </p:nvSpPr>
        <p:spPr>
          <a:prstGeom prst="rect">
            <a:avLst/>
          </a:prstGeom>
        </p:spPr>
        <p:txBody>
          <a:bodyPr spcFirstLastPara="1" wrap="square" lIns="121900" tIns="121900" rIns="121900" bIns="121900" anchor="t" anchorCtr="0">
            <a:normAutofit fontScale="85000" lnSpcReduction="20000"/>
          </a:bodyPr>
          <a:lstStyle/>
          <a:p>
            <a:pPr marR="6773" indent="-507987">
              <a:lnSpc>
                <a:spcPct val="100000"/>
              </a:lnSpc>
              <a:buSzPts val="2400"/>
            </a:pPr>
            <a:r>
              <a:rPr lang="en" sz="3200" dirty="0"/>
              <a:t>Paper A proposes an unsupervised pre-training technique  called "FancyLearn".</a:t>
            </a:r>
            <a:endParaRPr sz="3200" dirty="0"/>
          </a:p>
          <a:p>
            <a:pPr marR="415703" indent="-507987">
              <a:lnSpc>
                <a:spcPct val="100000"/>
              </a:lnSpc>
              <a:spcBef>
                <a:spcPts val="1300"/>
              </a:spcBef>
              <a:buSzPts val="2400"/>
            </a:pPr>
            <a:r>
              <a:rPr lang="en" sz="3200" dirty="0"/>
              <a:t>Paper B proposes another pre-training technique called  "FancierLearn" and achieves better results.</a:t>
            </a:r>
            <a:endParaRPr sz="3200" dirty="0"/>
          </a:p>
          <a:p>
            <a:pPr indent="-507987">
              <a:lnSpc>
                <a:spcPct val="100000"/>
              </a:lnSpc>
              <a:spcBef>
                <a:spcPts val="1860"/>
              </a:spcBef>
              <a:buSzPts val="2400"/>
            </a:pPr>
            <a:r>
              <a:rPr lang="en" sz="3200" dirty="0"/>
              <a:t>Paper A uses a model with 100 million parameters.</a:t>
            </a:r>
            <a:endParaRPr sz="3200" dirty="0"/>
          </a:p>
          <a:p>
            <a:pPr indent="-507987">
              <a:lnSpc>
                <a:spcPct val="100000"/>
              </a:lnSpc>
              <a:spcBef>
                <a:spcPts val="1860"/>
              </a:spcBef>
              <a:buSzPts val="2400"/>
            </a:pPr>
            <a:r>
              <a:rPr lang="en" sz="3200" dirty="0"/>
              <a:t>Paper B uses a model with 200 million parameters.</a:t>
            </a:r>
            <a:endParaRPr sz="3200" dirty="0"/>
          </a:p>
          <a:p>
            <a:pPr indent="-507987">
              <a:lnSpc>
                <a:spcPct val="100000"/>
              </a:lnSpc>
              <a:spcBef>
                <a:spcPts val="1860"/>
              </a:spcBef>
              <a:buSzPts val="2400"/>
            </a:pPr>
            <a:r>
              <a:rPr lang="en" sz="3200" i="1" dirty="0"/>
              <a:t>Is FancierLearn better than FancyLearn?</a:t>
            </a:r>
            <a:endParaRPr sz="3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9" name="Google Shape;859;p77"/>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
              <a:t>Models in Modern NLP</a:t>
            </a:r>
            <a:endParaRPr/>
          </a:p>
        </p:txBody>
      </p:sp>
      <p:sp>
        <p:nvSpPr>
          <p:cNvPr id="858" name="Google Shape;858;p77"/>
          <p:cNvSpPr txBox="1">
            <a:spLocks noGrp="1"/>
          </p:cNvSpPr>
          <p:nvPr>
            <p:ph type="body" idx="10"/>
          </p:nvPr>
        </p:nvSpPr>
        <p:spPr>
          <a:prstGeom prst="rect">
            <a:avLst/>
          </a:prstGeom>
        </p:spPr>
        <p:txBody>
          <a:bodyPr spcFirstLastPara="1" wrap="square" lIns="121900" tIns="121900" rIns="121900" bIns="121900" anchor="t" anchorCtr="0">
            <a:normAutofit fontScale="70000" lnSpcReduction="20000"/>
          </a:bodyPr>
          <a:lstStyle/>
          <a:p>
            <a:pPr indent="-507987">
              <a:lnSpc>
                <a:spcPct val="150000"/>
              </a:lnSpc>
              <a:spcBef>
                <a:spcPts val="1860"/>
              </a:spcBef>
              <a:buSzPts val="2400"/>
            </a:pPr>
            <a:r>
              <a:rPr lang="en" sz="3200"/>
              <a:t>Paper A proposes an unsupervised pre-training technique  called "FancyLearn".</a:t>
            </a:r>
            <a:endParaRPr sz="3200"/>
          </a:p>
          <a:p>
            <a:pPr indent="-507987">
              <a:lnSpc>
                <a:spcPct val="150000"/>
              </a:lnSpc>
              <a:buSzPts val="2400"/>
            </a:pPr>
            <a:r>
              <a:rPr lang="en" sz="3200"/>
              <a:t>Paper B proposes another pre-training technique called  "FancierLearn" and achieves better results.</a:t>
            </a:r>
            <a:endParaRPr sz="3200"/>
          </a:p>
          <a:p>
            <a:pPr indent="-507987">
              <a:lnSpc>
                <a:spcPct val="150000"/>
              </a:lnSpc>
              <a:buSzPts val="2400"/>
            </a:pPr>
            <a:r>
              <a:rPr lang="en" sz="3200"/>
              <a:t>Paper A pre-trains on 100 billion tokens of unlabeled data.</a:t>
            </a:r>
            <a:endParaRPr sz="3200"/>
          </a:p>
          <a:p>
            <a:pPr indent="-507987">
              <a:lnSpc>
                <a:spcPct val="150000"/>
              </a:lnSpc>
              <a:buSzPts val="2400"/>
            </a:pPr>
            <a:r>
              <a:rPr lang="en" sz="3200"/>
              <a:t>Paper B pre-trains on 200 billion tokens of unlabeled data.</a:t>
            </a:r>
            <a:endParaRPr sz="3200"/>
          </a:p>
          <a:p>
            <a:pPr indent="-507987">
              <a:lnSpc>
                <a:spcPct val="150000"/>
              </a:lnSpc>
              <a:buSzPts val="2400"/>
            </a:pPr>
            <a:r>
              <a:rPr lang="en" sz="3200"/>
              <a:t>Is FancierLearn better than FancyLearn?</a:t>
            </a:r>
            <a:endParaRPr sz="3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78"/>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
              <a:t>Models in Modern NLP</a:t>
            </a:r>
            <a:endParaRPr/>
          </a:p>
        </p:txBody>
      </p:sp>
      <p:sp>
        <p:nvSpPr>
          <p:cNvPr id="864" name="Google Shape;864;p78"/>
          <p:cNvSpPr txBox="1">
            <a:spLocks noGrp="1"/>
          </p:cNvSpPr>
          <p:nvPr>
            <p:ph type="body" idx="10"/>
          </p:nvPr>
        </p:nvSpPr>
        <p:spPr>
          <a:prstGeom prst="rect">
            <a:avLst/>
          </a:prstGeom>
        </p:spPr>
        <p:txBody>
          <a:bodyPr spcFirstLastPara="1" wrap="square" lIns="121900" tIns="121900" rIns="121900" bIns="121900" anchor="t" anchorCtr="0">
            <a:normAutofit fontScale="85000" lnSpcReduction="20000"/>
          </a:bodyPr>
          <a:lstStyle/>
          <a:p>
            <a:pPr indent="-507987">
              <a:lnSpc>
                <a:spcPct val="150000"/>
              </a:lnSpc>
              <a:spcBef>
                <a:spcPts val="1860"/>
              </a:spcBef>
              <a:buSzPts val="2400"/>
            </a:pPr>
            <a:r>
              <a:rPr lang="en" sz="3200" dirty="0"/>
              <a:t>Paper A proposes an unsupervised pre-training technique  called "FancyLearn".</a:t>
            </a:r>
            <a:endParaRPr sz="3200" dirty="0"/>
          </a:p>
          <a:p>
            <a:pPr indent="-507987">
              <a:lnSpc>
                <a:spcPct val="150000"/>
              </a:lnSpc>
              <a:buSzPts val="2400"/>
            </a:pPr>
            <a:r>
              <a:rPr lang="en" sz="3200" dirty="0"/>
              <a:t>Paper B proposes another pre-training technique called  "FancierLearn" and achieves better results.</a:t>
            </a:r>
            <a:endParaRPr sz="3200" dirty="0"/>
          </a:p>
          <a:p>
            <a:pPr indent="-507987">
              <a:lnSpc>
                <a:spcPct val="150000"/>
              </a:lnSpc>
              <a:buSzPts val="2400"/>
            </a:pPr>
            <a:r>
              <a:rPr lang="en" sz="3200" dirty="0"/>
              <a:t>Paper A uses the Adam optimizer.</a:t>
            </a:r>
            <a:endParaRPr sz="3200" dirty="0"/>
          </a:p>
          <a:p>
            <a:pPr indent="-507987">
              <a:lnSpc>
                <a:spcPct val="150000"/>
              </a:lnSpc>
              <a:buSzPts val="2400"/>
            </a:pPr>
            <a:r>
              <a:rPr lang="en" sz="3200" dirty="0"/>
              <a:t>Paper B uses SGD with momentum.</a:t>
            </a:r>
            <a:endParaRPr sz="3200" dirty="0"/>
          </a:p>
          <a:p>
            <a:pPr indent="-507987">
              <a:lnSpc>
                <a:spcPct val="150000"/>
              </a:lnSpc>
              <a:buSzPts val="2400"/>
            </a:pPr>
            <a:r>
              <a:rPr lang="en" sz="3200" dirty="0"/>
              <a:t>Is FancierLearn better than FancyLearn?</a:t>
            </a:r>
            <a:endParaRPr sz="3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9"/>
          <p:cNvSpPr txBox="1"/>
          <p:nvPr/>
        </p:nvSpPr>
        <p:spPr>
          <a:xfrm>
            <a:off x="1850800" y="0"/>
            <a:ext cx="8490400" cy="5467600"/>
          </a:xfrm>
          <a:prstGeom prst="rect">
            <a:avLst/>
          </a:prstGeom>
          <a:noFill/>
          <a:ln>
            <a:noFill/>
          </a:ln>
        </p:spPr>
        <p:txBody>
          <a:bodyPr spcFirstLastPara="1" wrap="square" lIns="91425" tIns="91425" rIns="91425" bIns="91425" anchor="ctr" anchorCtr="0">
            <a:normAutofit/>
          </a:bodyPr>
          <a:lstStyle/>
          <a:p>
            <a:pPr marL="16933" algn="ctr">
              <a:lnSpc>
                <a:spcPct val="90000"/>
              </a:lnSpc>
              <a:spcAft>
                <a:spcPts val="600"/>
              </a:spcAft>
              <a:buClr>
                <a:schemeClr val="dk1"/>
              </a:buClr>
              <a:buSzPts val="4800"/>
            </a:pPr>
            <a:r>
              <a:rPr lang="en-US" sz="5900" b="1" dirty="0">
                <a:solidFill>
                  <a:schemeClr val="dk1"/>
                </a:solidFill>
                <a:latin typeface="Encode Sans Semi Condensed"/>
                <a:sym typeface="Encode Sans Semi Condensed"/>
              </a:rPr>
              <a:t>Given the current landscape of transfer learning for NLP, what works best? And how far can we push the tools we already have?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 name="Title 7">
            <a:extLst>
              <a:ext uri="{FF2B5EF4-FFF2-40B4-BE49-F238E27FC236}">
                <a16:creationId xmlns:a16="http://schemas.microsoft.com/office/drawing/2014/main" id="{4F9426C0-2BE9-43A3-BBAB-300665076577}"/>
              </a:ext>
            </a:extLst>
          </p:cNvPr>
          <p:cNvSpPr>
            <a:spLocks noGrp="1"/>
          </p:cNvSpPr>
          <p:nvPr>
            <p:ph type="title"/>
          </p:nvPr>
        </p:nvSpPr>
        <p:spPr/>
        <p:txBody>
          <a:bodyPr/>
          <a:lstStyle/>
          <a:p>
            <a:r>
              <a:rPr lang="en-US" dirty="0"/>
              <a:t>Text to Text Transfer Transformer (T5)</a:t>
            </a:r>
            <a:endParaRPr lang="LID4096" dirty="0"/>
          </a:p>
        </p:txBody>
      </p:sp>
      <p:pic>
        <p:nvPicPr>
          <p:cNvPr id="24578" name="Picture 2" descr="Understanding T5 Model : Text to Text Transfer Transformer Model | by  Prakhar Mishra | Towards Data Science">
            <a:extLst>
              <a:ext uri="{FF2B5EF4-FFF2-40B4-BE49-F238E27FC236}">
                <a16:creationId xmlns:a16="http://schemas.microsoft.com/office/drawing/2014/main" id="{93FD7552-FA02-45C5-8008-565B1CA12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3017"/>
            <a:ext cx="11680723" cy="44152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1"/>
          <p:cNvSpPr/>
          <p:nvPr/>
        </p:nvSpPr>
        <p:spPr>
          <a:xfrm>
            <a:off x="1913127" y="1408876"/>
            <a:ext cx="8167077" cy="430400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916" name="Google Shape;916;p81"/>
          <p:cNvSpPr txBox="1"/>
          <p:nvPr/>
        </p:nvSpPr>
        <p:spPr>
          <a:xfrm>
            <a:off x="3292807" y="6275509"/>
            <a:ext cx="5810000" cy="304421"/>
          </a:xfrm>
          <a:prstGeom prst="rect">
            <a:avLst/>
          </a:prstGeom>
          <a:noFill/>
          <a:ln>
            <a:noFill/>
          </a:ln>
        </p:spPr>
        <p:txBody>
          <a:bodyPr spcFirstLastPara="1" wrap="square" lIns="0" tIns="16933" rIns="0" bIns="0" anchor="t" anchorCtr="0">
            <a:spAutoFit/>
          </a:bodyPr>
          <a:lstStyle/>
          <a:p>
            <a:pPr marL="16933"/>
            <a:r>
              <a:rPr lang="en" sz="1867" i="1">
                <a:latin typeface="Calibri"/>
                <a:ea typeface="Calibri"/>
                <a:cs typeface="Calibri"/>
                <a:sym typeface="Calibri"/>
              </a:rPr>
              <a:t>Source: </a:t>
            </a:r>
            <a:r>
              <a:rPr lang="en" sz="1867" i="1" u="sng">
                <a:solidFill>
                  <a:srgbClr val="0097A7"/>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http://jalammar.github.io/illustrated-transformer/</a:t>
            </a:r>
            <a:endParaRPr sz="1867">
              <a:latin typeface="Calibri"/>
              <a:ea typeface="Calibri"/>
              <a:cs typeface="Calibri"/>
              <a:sym typeface="Calibri"/>
            </a:endParaRPr>
          </a:p>
        </p:txBody>
      </p:sp>
      <p:sp>
        <p:nvSpPr>
          <p:cNvPr id="2" name="Title 1">
            <a:extLst>
              <a:ext uri="{FF2B5EF4-FFF2-40B4-BE49-F238E27FC236}">
                <a16:creationId xmlns:a16="http://schemas.microsoft.com/office/drawing/2014/main" id="{169C69E1-EF24-47B1-BB77-28B2620DF71B}"/>
              </a:ext>
            </a:extLst>
          </p:cNvPr>
          <p:cNvSpPr>
            <a:spLocks noGrp="1"/>
          </p:cNvSpPr>
          <p:nvPr>
            <p:ph type="title"/>
          </p:nvPr>
        </p:nvSpPr>
        <p:spPr/>
        <p:txBody>
          <a:bodyPr/>
          <a:lstStyle/>
          <a:p>
            <a:r>
              <a:rPr lang="en-US" dirty="0"/>
              <a:t>Architecture: Encoder &amp; Decoder</a:t>
            </a:r>
            <a:endParaRPr lang="LID4096"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2"/>
          <p:cNvSpPr txBox="1"/>
          <p:nvPr/>
        </p:nvSpPr>
        <p:spPr>
          <a:xfrm>
            <a:off x="4332017" y="1184503"/>
            <a:ext cx="3547600" cy="5452449"/>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a:r>
              <a:rPr lang="en" sz="1333">
                <a:latin typeface="Calibri"/>
                <a:ea typeface="Calibri"/>
                <a:cs typeface="Calibri"/>
                <a:sym typeface="Calibri"/>
              </a:rPr>
              <a:t>Please enable JavaScript to use our site.</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2743978">
              <a:spcBef>
                <a:spcPts val="7"/>
              </a:spcBef>
            </a:pPr>
            <a:r>
              <a:rPr lang="en" sz="1333">
                <a:latin typeface="Calibri"/>
                <a:ea typeface="Calibri"/>
                <a:cs typeface="Calibri"/>
                <a:sym typeface="Calibri"/>
              </a:rPr>
              <a:t>Home  Products  Shipping  Contact  FAQ</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a:spcBef>
                <a:spcPts val="7"/>
              </a:spcBef>
            </a:pPr>
            <a:r>
              <a:rPr lang="en" sz="1333">
                <a:latin typeface="Calibri"/>
                <a:ea typeface="Calibri"/>
                <a:cs typeface="Calibri"/>
                <a:sym typeface="Calibri"/>
              </a:rPr>
              <a:t>Dried Lemons, $3.59/pound</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559630">
              <a:spcBef>
                <a:spcPts val="7"/>
              </a:spcBef>
            </a:pPr>
            <a:r>
              <a:rPr lang="en" sz="1333">
                <a:latin typeface="Calibri"/>
                <a:ea typeface="Calibri"/>
                <a:cs typeface="Calibri"/>
                <a:sym typeface="Calibri"/>
              </a:rPr>
              <a:t>Organic dried lemons from our farm in  California.</a:t>
            </a:r>
            <a:endParaRPr sz="1333">
              <a:latin typeface="Calibri"/>
              <a:ea typeface="Calibri"/>
              <a:cs typeface="Calibri"/>
              <a:sym typeface="Calibri"/>
            </a:endParaRPr>
          </a:p>
          <a:p>
            <a:pPr marL="113450" marR="438562"/>
            <a:r>
              <a:rPr lang="en" sz="1333">
                <a:latin typeface="Calibri"/>
                <a:ea typeface="Calibri"/>
                <a:cs typeface="Calibri"/>
                <a:sym typeface="Calibri"/>
              </a:rPr>
              <a:t>Lemons are harvested and sun-dried for  maximum ﬂavor.</a:t>
            </a:r>
            <a:endParaRPr sz="1333">
              <a:latin typeface="Calibri"/>
              <a:ea typeface="Calibri"/>
              <a:cs typeface="Calibri"/>
              <a:sym typeface="Calibri"/>
            </a:endParaRPr>
          </a:p>
          <a:p>
            <a:pPr marL="113450"/>
            <a:r>
              <a:rPr lang="en" sz="1333">
                <a:latin typeface="Calibri"/>
                <a:ea typeface="Calibri"/>
                <a:cs typeface="Calibri"/>
                <a:sym typeface="Calibri"/>
              </a:rPr>
              <a:t>Good in soups and on popcorn.</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415703">
              <a:spcBef>
                <a:spcPts val="7"/>
              </a:spcBef>
            </a:pPr>
            <a:r>
              <a:rPr lang="en" sz="1333">
                <a:latin typeface="Calibri"/>
                <a:ea typeface="Calibri"/>
                <a:cs typeface="Calibri"/>
                <a:sym typeface="Calibri"/>
              </a:rPr>
              <a:t>The lemon, Citrus Limon (l.) Osbeck, is a  species of small evergreen tree in the  ﬂowering plant family rutaceae.</a:t>
            </a:r>
            <a:endParaRPr sz="1333">
              <a:latin typeface="Calibri"/>
              <a:ea typeface="Calibri"/>
              <a:cs typeface="Calibri"/>
              <a:sym typeface="Calibri"/>
            </a:endParaRPr>
          </a:p>
          <a:p>
            <a:pPr marL="113450" marR="203195"/>
            <a:r>
              <a:rPr lang="en" sz="1333">
                <a:latin typeface="Calibri"/>
                <a:ea typeface="Calibri"/>
                <a:cs typeface="Calibri"/>
                <a:sym typeface="Calibri"/>
              </a:rPr>
              <a:t>The tree's ellipsoidal yellow fruit is used for  culinary and non-culinary purposes  throughout the world, primarily for its juice,  which has both culinary and cleaning uses.  The juice of the lemon is about 5% to 6%  citric acid, with a ph of around 2.2, giving it  a sour taste.</a:t>
            </a:r>
            <a:endParaRPr sz="1333">
              <a:latin typeface="Calibri"/>
              <a:ea typeface="Calibri"/>
              <a:cs typeface="Calibri"/>
              <a:sym typeface="Calibri"/>
            </a:endParaRPr>
          </a:p>
        </p:txBody>
      </p:sp>
      <p:sp>
        <p:nvSpPr>
          <p:cNvPr id="922" name="Google Shape;922;p82"/>
          <p:cNvSpPr txBox="1"/>
          <p:nvPr/>
        </p:nvSpPr>
        <p:spPr>
          <a:xfrm>
            <a:off x="363225" y="1184503"/>
            <a:ext cx="3547600" cy="5449756"/>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a:r>
              <a:rPr lang="en" sz="1333" dirty="0">
                <a:latin typeface="Calibri"/>
                <a:ea typeface="Calibri"/>
                <a:cs typeface="Calibri"/>
                <a:sym typeface="Calibri"/>
              </a:rPr>
              <a:t>Menu</a:t>
            </a:r>
            <a:endParaRPr sz="1333" dirty="0">
              <a:latin typeface="Calibri"/>
              <a:ea typeface="Calibri"/>
              <a:cs typeface="Calibri"/>
              <a:sym typeface="Calibri"/>
            </a:endParaRPr>
          </a:p>
          <a:p>
            <a:pPr marL="113450" marR="2511997">
              <a:lnSpc>
                <a:spcPct val="200000"/>
              </a:lnSpc>
            </a:pPr>
            <a:r>
              <a:rPr lang="en" sz="1333" dirty="0">
                <a:latin typeface="Calibri"/>
                <a:ea typeface="Calibri"/>
                <a:cs typeface="Calibri"/>
                <a:sym typeface="Calibri"/>
              </a:rPr>
              <a:t>Lemon  Introduction</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marR="415703">
              <a:spcBef>
                <a:spcPts val="7"/>
              </a:spcBef>
            </a:pPr>
            <a:r>
              <a:rPr lang="en" sz="1333" dirty="0">
                <a:latin typeface="Calibri"/>
                <a:ea typeface="Calibri"/>
                <a:cs typeface="Calibri"/>
                <a:sym typeface="Calibri"/>
              </a:rPr>
              <a:t>The lemon, Citrus Limon (l.) Osbeck, is a  species of small evergreen tree in the  ﬂowering plant family rutaceae.</a:t>
            </a:r>
            <a:endParaRPr sz="1333" dirty="0">
              <a:latin typeface="Calibri"/>
              <a:ea typeface="Calibri"/>
              <a:cs typeface="Calibri"/>
              <a:sym typeface="Calibri"/>
            </a:endParaRPr>
          </a:p>
          <a:p>
            <a:pPr marL="113450" marR="203195"/>
            <a:r>
              <a:rPr lang="en" sz="1333" dirty="0">
                <a:latin typeface="Calibri"/>
                <a:ea typeface="Calibri"/>
                <a:cs typeface="Calibri"/>
                <a:sym typeface="Calibri"/>
              </a:rPr>
              <a:t>The tree's ellipsoidal yellow fruit is used for  culinary and non-culinary purposes  throughout the world, primarily for its juice,  which has both culinary and cleaning uses.  The juice of the lemon is about 5% to 6%  citric acid, with a ph of around 2.2, giving it  a sour taste.</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a:spcBef>
                <a:spcPts val="7"/>
              </a:spcBef>
            </a:pPr>
            <a:r>
              <a:rPr lang="en" sz="1333" dirty="0">
                <a:latin typeface="Calibri"/>
                <a:ea typeface="Calibri"/>
                <a:cs typeface="Calibri"/>
                <a:sym typeface="Calibri"/>
              </a:rPr>
              <a:t>Article</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marR="192189">
              <a:spcBef>
                <a:spcPts val="7"/>
              </a:spcBef>
            </a:pPr>
            <a:r>
              <a:rPr lang="en" sz="1333" dirty="0">
                <a:latin typeface="Calibri"/>
                <a:ea typeface="Calibri"/>
                <a:cs typeface="Calibri"/>
                <a:sym typeface="Calibri"/>
              </a:rPr>
              <a:t>The origin of the lemon is unknown, though  lemons are thought to have ﬁrst grown in  Assam (a region in northeast India),  northern Burma or China.</a:t>
            </a:r>
            <a:endParaRPr sz="1333" dirty="0">
              <a:latin typeface="Calibri"/>
              <a:ea typeface="Calibri"/>
              <a:cs typeface="Calibri"/>
              <a:sym typeface="Calibri"/>
            </a:endParaRPr>
          </a:p>
          <a:p>
            <a:pPr marL="113450" marR="309026"/>
            <a:r>
              <a:rPr lang="en" sz="1333" dirty="0">
                <a:latin typeface="Calibri"/>
                <a:ea typeface="Calibri"/>
                <a:cs typeface="Calibri"/>
                <a:sym typeface="Calibri"/>
              </a:rPr>
              <a:t>A genomic study of the lemon indicated it  was a hybrid between bitter orange (sour  orange) and citron.</a:t>
            </a:r>
            <a:endParaRPr sz="1333" dirty="0">
              <a:latin typeface="Calibri"/>
              <a:ea typeface="Calibri"/>
              <a:cs typeface="Calibri"/>
              <a:sym typeface="Calibri"/>
            </a:endParaRPr>
          </a:p>
        </p:txBody>
      </p:sp>
      <p:sp>
        <p:nvSpPr>
          <p:cNvPr id="923" name="Google Shape;923;p82"/>
          <p:cNvSpPr txBox="1"/>
          <p:nvPr/>
        </p:nvSpPr>
        <p:spPr>
          <a:xfrm>
            <a:off x="8300809" y="1184503"/>
            <a:ext cx="3547600" cy="5444369"/>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marR="388610"/>
            <a:r>
              <a:rPr lang="en" sz="1333">
                <a:latin typeface="Calibri"/>
                <a:ea typeface="Calibri"/>
                <a:cs typeface="Calibri"/>
                <a:sym typeface="Calibri"/>
              </a:rPr>
              <a:t>Lorem ipsum dolor sit amet, consectetur  adipiscing elit.</a:t>
            </a:r>
            <a:endParaRPr sz="1333">
              <a:latin typeface="Calibri"/>
              <a:ea typeface="Calibri"/>
              <a:cs typeface="Calibri"/>
              <a:sym typeface="Calibri"/>
            </a:endParaRPr>
          </a:p>
          <a:p>
            <a:pPr marL="113450" marR="197268"/>
            <a:r>
              <a:rPr lang="en" sz="1333">
                <a:latin typeface="Calibri"/>
                <a:ea typeface="Calibri"/>
                <a:cs typeface="Calibri"/>
                <a:sym typeface="Calibri"/>
              </a:rPr>
              <a:t>Curabitur in tempus quam. In mollis et ante  at consectetur.</a:t>
            </a:r>
            <a:endParaRPr sz="1333">
              <a:latin typeface="Calibri"/>
              <a:ea typeface="Calibri"/>
              <a:cs typeface="Calibri"/>
              <a:sym typeface="Calibri"/>
            </a:endParaRPr>
          </a:p>
          <a:p>
            <a:pPr marL="113450" marR="1772876"/>
            <a:r>
              <a:rPr lang="en" sz="1333">
                <a:latin typeface="Calibri"/>
                <a:ea typeface="Calibri"/>
                <a:cs typeface="Calibri"/>
                <a:sym typeface="Calibri"/>
              </a:rPr>
              <a:t>Aliquam erat volutpat.  Donec at lacinia est.</a:t>
            </a:r>
            <a:endParaRPr sz="1333">
              <a:latin typeface="Calibri"/>
              <a:ea typeface="Calibri"/>
              <a:cs typeface="Calibri"/>
              <a:sym typeface="Calibri"/>
            </a:endParaRPr>
          </a:p>
          <a:p>
            <a:pPr marL="113450" marR="601118"/>
            <a:r>
              <a:rPr lang="en" sz="1333">
                <a:latin typeface="Calibri"/>
                <a:ea typeface="Calibri"/>
                <a:cs typeface="Calibri"/>
                <a:sym typeface="Calibri"/>
              </a:rPr>
              <a:t>Duis semper, magna tempor interdum  suscipit, ante elit molestie urna, eget  eﬃcitur risus nunc ac elit.</a:t>
            </a:r>
            <a:endParaRPr sz="1333">
              <a:latin typeface="Calibri"/>
              <a:ea typeface="Calibri"/>
              <a:cs typeface="Calibri"/>
              <a:sym typeface="Calibri"/>
            </a:endParaRPr>
          </a:p>
          <a:p>
            <a:pPr marL="113450"/>
            <a:r>
              <a:rPr lang="en" sz="1333">
                <a:latin typeface="Calibri"/>
                <a:ea typeface="Calibri"/>
                <a:cs typeface="Calibri"/>
                <a:sym typeface="Calibri"/>
              </a:rPr>
              <a:t>Fusce quis blandit lectus.</a:t>
            </a:r>
            <a:endParaRPr sz="1333">
              <a:latin typeface="Calibri"/>
              <a:ea typeface="Calibri"/>
              <a:cs typeface="Calibri"/>
              <a:sym typeface="Calibri"/>
            </a:endParaRPr>
          </a:p>
          <a:p>
            <a:pPr marL="113450" marR="176102"/>
            <a:r>
              <a:rPr lang="en" sz="1333">
                <a:latin typeface="Calibri"/>
                <a:ea typeface="Calibri"/>
                <a:cs typeface="Calibri"/>
                <a:sym typeface="Calibri"/>
              </a:rPr>
              <a:t>Mauris at mauris a turpis tristique lacinia at  nec ante.</a:t>
            </a:r>
            <a:endParaRPr sz="1333">
              <a:latin typeface="Calibri"/>
              <a:ea typeface="Calibri"/>
              <a:cs typeface="Calibri"/>
              <a:sym typeface="Calibri"/>
            </a:endParaRPr>
          </a:p>
          <a:p>
            <a:pPr marL="113450" marR="552012"/>
            <a:r>
              <a:rPr lang="en" sz="1333">
                <a:latin typeface="Calibri"/>
                <a:ea typeface="Calibri"/>
                <a:cs typeface="Calibri"/>
                <a:sym typeface="Calibri"/>
              </a:rPr>
              <a:t>Aenean in scelerisque tellus, a eﬃcitur  ipsum.</a:t>
            </a:r>
            <a:endParaRPr sz="1333">
              <a:latin typeface="Calibri"/>
              <a:ea typeface="Calibri"/>
              <a:cs typeface="Calibri"/>
              <a:sym typeface="Calibri"/>
            </a:endParaRPr>
          </a:p>
          <a:p>
            <a:pPr marL="113450" marR="388610"/>
            <a:r>
              <a:rPr lang="en" sz="1333">
                <a:latin typeface="Calibri"/>
                <a:ea typeface="Calibri"/>
                <a:cs typeface="Calibri"/>
                <a:sym typeface="Calibri"/>
              </a:rPr>
              <a:t>Integer justo enim, ornare vitae sem non,  mollis fermentum lectus.</a:t>
            </a:r>
            <a:endParaRPr sz="1333">
              <a:latin typeface="Calibri"/>
              <a:ea typeface="Calibri"/>
              <a:cs typeface="Calibri"/>
              <a:sym typeface="Calibri"/>
            </a:endParaRPr>
          </a:p>
          <a:p>
            <a:pPr marL="113450" marR="108371"/>
            <a:r>
              <a:rPr lang="en" sz="1333">
                <a:latin typeface="Calibri"/>
                <a:ea typeface="Calibri"/>
                <a:cs typeface="Calibri"/>
                <a:sym typeface="Calibri"/>
              </a:rPr>
              <a:t>Mauris ultrices nisl at libero porta sodales in  ac orci.</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281086" marR="1560368" indent="-167636">
              <a:spcBef>
                <a:spcPts val="7"/>
              </a:spcBef>
            </a:pPr>
            <a:r>
              <a:rPr lang="en" sz="1333">
                <a:latin typeface="Calibri"/>
                <a:ea typeface="Calibri"/>
                <a:cs typeface="Calibri"/>
                <a:sym typeface="Calibri"/>
              </a:rPr>
              <a:t>function Ball(r) {  this.radius = r;  this.area = pi * r ** 2;  this.show = function(){</a:t>
            </a:r>
            <a:endParaRPr sz="1333">
              <a:latin typeface="Calibri"/>
              <a:ea typeface="Calibri"/>
              <a:cs typeface="Calibri"/>
              <a:sym typeface="Calibri"/>
            </a:endParaRPr>
          </a:p>
          <a:p>
            <a:pPr marL="448722"/>
            <a:r>
              <a:rPr lang="en" sz="1333">
                <a:latin typeface="Calibri"/>
                <a:ea typeface="Calibri"/>
                <a:cs typeface="Calibri"/>
                <a:sym typeface="Calibri"/>
              </a:rPr>
              <a:t>drawCircle(r);</a:t>
            </a:r>
            <a:endParaRPr sz="1333">
              <a:latin typeface="Calibri"/>
              <a:ea typeface="Calibri"/>
              <a:cs typeface="Calibri"/>
              <a:sym typeface="Calibri"/>
            </a:endParaRPr>
          </a:p>
          <a:p>
            <a:pPr marL="281086"/>
            <a:r>
              <a:rPr lang="en" sz="1333">
                <a:latin typeface="Calibri"/>
                <a:ea typeface="Calibri"/>
                <a:cs typeface="Calibri"/>
                <a:sym typeface="Calibri"/>
              </a:rPr>
              <a:t>}</a:t>
            </a:r>
            <a:endParaRPr sz="1333">
              <a:latin typeface="Calibri"/>
              <a:ea typeface="Calibri"/>
              <a:cs typeface="Calibri"/>
              <a:sym typeface="Calibri"/>
            </a:endParaRPr>
          </a:p>
          <a:p>
            <a:pPr marL="113450"/>
            <a:r>
              <a:rPr lang="en" sz="1333">
                <a:latin typeface="Calibri"/>
                <a:ea typeface="Calibri"/>
                <a:cs typeface="Calibri"/>
                <a:sym typeface="Calibri"/>
              </a:rPr>
              <a:t>}</a:t>
            </a:r>
            <a:endParaRPr sz="1333">
              <a:latin typeface="Calibri"/>
              <a:ea typeface="Calibri"/>
              <a:cs typeface="Calibri"/>
              <a:sym typeface="Calibri"/>
            </a:endParaRPr>
          </a:p>
        </p:txBody>
      </p:sp>
      <p:sp>
        <p:nvSpPr>
          <p:cNvPr id="924" name="Google Shape;924;p82"/>
          <p:cNvSpPr txBox="1">
            <a:spLocks noGrp="1"/>
          </p:cNvSpPr>
          <p:nvPr>
            <p:ph type="title"/>
          </p:nvPr>
        </p:nvSpPr>
        <p:spPr>
          <a:xfrm>
            <a:off x="1458451" y="125857"/>
            <a:ext cx="9275097" cy="591551"/>
          </a:xfrm>
          <a:prstGeom prst="rect">
            <a:avLst/>
          </a:prstGeom>
          <a:noFill/>
          <a:ln>
            <a:noFill/>
          </a:ln>
        </p:spPr>
        <p:txBody>
          <a:bodyPr spcFirstLastPara="1" wrap="square" lIns="0" tIns="16933" rIns="0" bIns="0" anchor="t" anchorCtr="0">
            <a:spAutoFit/>
          </a:bodyPr>
          <a:lstStyle/>
          <a:p>
            <a:pPr marL="16933"/>
            <a:r>
              <a:rPr lang="en" dirty="0"/>
              <a:t>Common Crawl Web Extracted Text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a:t>
            </a:r>
          </a:p>
        </p:txBody>
      </p:sp>
      <p:pic>
        <p:nvPicPr>
          <p:cNvPr id="84994" name="Picture 2">
            <a:extLst>
              <a:ext uri="{FF2B5EF4-FFF2-40B4-BE49-F238E27FC236}">
                <a16:creationId xmlns:a16="http://schemas.microsoft.com/office/drawing/2014/main" id="{E1552406-0738-4CAC-833A-5DD0C8FA7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65" y="1085653"/>
            <a:ext cx="10350588" cy="570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946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83"/>
          <p:cNvSpPr txBox="1"/>
          <p:nvPr/>
        </p:nvSpPr>
        <p:spPr>
          <a:xfrm>
            <a:off x="4332013" y="1184503"/>
            <a:ext cx="3547600" cy="5452449"/>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a:r>
              <a:rPr lang="en" sz="1333">
                <a:solidFill>
                  <a:srgbClr val="B6B6B6"/>
                </a:solidFill>
                <a:latin typeface="Calibri"/>
                <a:ea typeface="Calibri"/>
                <a:cs typeface="Calibri"/>
                <a:sym typeface="Calibri"/>
              </a:rPr>
              <a:t>Please enable JavaScript to use our site.</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2743978">
              <a:spcBef>
                <a:spcPts val="7"/>
              </a:spcBef>
            </a:pPr>
            <a:r>
              <a:rPr lang="en" sz="1333">
                <a:solidFill>
                  <a:srgbClr val="B6B6B6"/>
                </a:solidFill>
                <a:latin typeface="Calibri"/>
                <a:ea typeface="Calibri"/>
                <a:cs typeface="Calibri"/>
                <a:sym typeface="Calibri"/>
              </a:rPr>
              <a:t>Home  Products  Shipping  Contact  FAQ</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a:spcBef>
                <a:spcPts val="7"/>
              </a:spcBef>
            </a:pPr>
            <a:r>
              <a:rPr lang="en" sz="1333">
                <a:solidFill>
                  <a:srgbClr val="B6B6B6"/>
                </a:solidFill>
                <a:latin typeface="Calibri"/>
                <a:ea typeface="Calibri"/>
                <a:cs typeface="Calibri"/>
                <a:sym typeface="Calibri"/>
              </a:rPr>
              <a:t>Dried Lemons, $3.59/pound</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559630">
              <a:spcBef>
                <a:spcPts val="7"/>
              </a:spcBef>
            </a:pPr>
            <a:r>
              <a:rPr lang="en" sz="1333">
                <a:latin typeface="Calibri"/>
                <a:ea typeface="Calibri"/>
                <a:cs typeface="Calibri"/>
                <a:sym typeface="Calibri"/>
              </a:rPr>
              <a:t>Organic dried lemons from our farm in  California.</a:t>
            </a:r>
            <a:endParaRPr sz="1333">
              <a:latin typeface="Calibri"/>
              <a:ea typeface="Calibri"/>
              <a:cs typeface="Calibri"/>
              <a:sym typeface="Calibri"/>
            </a:endParaRPr>
          </a:p>
          <a:p>
            <a:pPr marL="113450" marR="438562"/>
            <a:r>
              <a:rPr lang="en" sz="1333">
                <a:latin typeface="Calibri"/>
                <a:ea typeface="Calibri"/>
                <a:cs typeface="Calibri"/>
                <a:sym typeface="Calibri"/>
              </a:rPr>
              <a:t>Lemons are harvested and sun-dried for  maximum ﬂavor.</a:t>
            </a:r>
            <a:endParaRPr sz="1333">
              <a:latin typeface="Calibri"/>
              <a:ea typeface="Calibri"/>
              <a:cs typeface="Calibri"/>
              <a:sym typeface="Calibri"/>
            </a:endParaRPr>
          </a:p>
          <a:p>
            <a:pPr marL="113450"/>
            <a:r>
              <a:rPr lang="en" sz="1333">
                <a:latin typeface="Calibri"/>
                <a:ea typeface="Calibri"/>
                <a:cs typeface="Calibri"/>
                <a:sym typeface="Calibri"/>
              </a:rPr>
              <a:t>Good in soups and on popcorn.</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113450" marR="415703">
              <a:spcBef>
                <a:spcPts val="7"/>
              </a:spcBef>
            </a:pPr>
            <a:r>
              <a:rPr lang="en" sz="1333">
                <a:solidFill>
                  <a:srgbClr val="B6B6B6"/>
                </a:solidFill>
                <a:latin typeface="Calibri"/>
                <a:ea typeface="Calibri"/>
                <a:cs typeface="Calibri"/>
                <a:sym typeface="Calibri"/>
              </a:rPr>
              <a:t>The lemon, Citrus Limon (l.) Osbeck, is a  species of small evergreen tree in the  ﬂowering plant family rutaceae.</a:t>
            </a:r>
            <a:endParaRPr sz="1333">
              <a:latin typeface="Calibri"/>
              <a:ea typeface="Calibri"/>
              <a:cs typeface="Calibri"/>
              <a:sym typeface="Calibri"/>
            </a:endParaRPr>
          </a:p>
          <a:p>
            <a:pPr marL="113450" marR="203195"/>
            <a:r>
              <a:rPr lang="en" sz="1333">
                <a:solidFill>
                  <a:srgbClr val="B6B6B6"/>
                </a:solidFill>
                <a:latin typeface="Calibri"/>
                <a:ea typeface="Calibri"/>
                <a:cs typeface="Calibri"/>
                <a:sym typeface="Calibri"/>
              </a:rPr>
              <a:t>The tree's ellipsoidal yellow fruit is used for  culinary and non-culinary purposes  throughout the world, primarily for its juice,  which has both culinary and cleaning uses.  The juice of the lemon is about 5% to 6%  citric acid, with a ph of around 2.2, giving it  a sour taste.</a:t>
            </a:r>
            <a:endParaRPr sz="1333">
              <a:latin typeface="Calibri"/>
              <a:ea typeface="Calibri"/>
              <a:cs typeface="Calibri"/>
              <a:sym typeface="Calibri"/>
            </a:endParaRPr>
          </a:p>
        </p:txBody>
      </p:sp>
      <p:sp>
        <p:nvSpPr>
          <p:cNvPr id="930" name="Google Shape;930;p83"/>
          <p:cNvSpPr txBox="1"/>
          <p:nvPr/>
        </p:nvSpPr>
        <p:spPr>
          <a:xfrm>
            <a:off x="363221" y="1184503"/>
            <a:ext cx="3547600" cy="5449756"/>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a:r>
              <a:rPr lang="en" sz="1333" dirty="0">
                <a:solidFill>
                  <a:srgbClr val="B6B6B6"/>
                </a:solidFill>
                <a:latin typeface="Calibri"/>
                <a:ea typeface="Calibri"/>
                <a:cs typeface="Calibri"/>
                <a:sym typeface="Calibri"/>
              </a:rPr>
              <a:t>Menu</a:t>
            </a:r>
            <a:endParaRPr sz="1333" dirty="0">
              <a:latin typeface="Calibri"/>
              <a:ea typeface="Calibri"/>
              <a:cs typeface="Calibri"/>
              <a:sym typeface="Calibri"/>
            </a:endParaRPr>
          </a:p>
          <a:p>
            <a:pPr marL="113450" marR="2511997">
              <a:lnSpc>
                <a:spcPct val="200000"/>
              </a:lnSpc>
            </a:pPr>
            <a:r>
              <a:rPr lang="en" sz="1333" dirty="0">
                <a:solidFill>
                  <a:srgbClr val="B6B6B6"/>
                </a:solidFill>
                <a:latin typeface="Calibri"/>
                <a:ea typeface="Calibri"/>
                <a:cs typeface="Calibri"/>
                <a:sym typeface="Calibri"/>
              </a:rPr>
              <a:t>Lemon  Introduction</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marR="415703">
              <a:spcBef>
                <a:spcPts val="7"/>
              </a:spcBef>
            </a:pPr>
            <a:r>
              <a:rPr lang="en" sz="1333" dirty="0">
                <a:latin typeface="Calibri"/>
                <a:ea typeface="Calibri"/>
                <a:cs typeface="Calibri"/>
                <a:sym typeface="Calibri"/>
              </a:rPr>
              <a:t>The lemon, Citrus Limon (l.) Osbeck, is a  species of small evergreen tree in the  ﬂowering plant family rutaceae.</a:t>
            </a:r>
            <a:endParaRPr sz="1333" dirty="0">
              <a:latin typeface="Calibri"/>
              <a:ea typeface="Calibri"/>
              <a:cs typeface="Calibri"/>
              <a:sym typeface="Calibri"/>
            </a:endParaRPr>
          </a:p>
          <a:p>
            <a:pPr marL="113450" marR="203195"/>
            <a:r>
              <a:rPr lang="en" sz="1333" dirty="0">
                <a:latin typeface="Calibri"/>
                <a:ea typeface="Calibri"/>
                <a:cs typeface="Calibri"/>
                <a:sym typeface="Calibri"/>
              </a:rPr>
              <a:t>The tree's ellipsoidal yellow fruit is used for  culinary and non-culinary purposes  throughout the world, primarily for its juice,  which has both culinary and cleaning uses.  The juice of the lemon is about 5% to 6%  citric acid, with a ph of around 2.2, giving it  a sour taste.</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a:spcBef>
                <a:spcPts val="7"/>
              </a:spcBef>
            </a:pPr>
            <a:r>
              <a:rPr lang="en" sz="1333" dirty="0">
                <a:solidFill>
                  <a:srgbClr val="B6B6B6"/>
                </a:solidFill>
                <a:latin typeface="Calibri"/>
                <a:ea typeface="Calibri"/>
                <a:cs typeface="Calibri"/>
                <a:sym typeface="Calibri"/>
              </a:rPr>
              <a:t>Article</a:t>
            </a:r>
            <a:endParaRPr sz="1333" dirty="0">
              <a:latin typeface="Calibri"/>
              <a:ea typeface="Calibri"/>
              <a:cs typeface="Calibri"/>
              <a:sym typeface="Calibri"/>
            </a:endParaRPr>
          </a:p>
          <a:p>
            <a:pPr>
              <a:spcBef>
                <a:spcPts val="73"/>
              </a:spcBef>
            </a:pPr>
            <a:endParaRPr sz="1267" dirty="0">
              <a:latin typeface="Calibri"/>
              <a:ea typeface="Calibri"/>
              <a:cs typeface="Calibri"/>
              <a:sym typeface="Calibri"/>
            </a:endParaRPr>
          </a:p>
          <a:p>
            <a:pPr marL="113450" marR="192189">
              <a:spcBef>
                <a:spcPts val="7"/>
              </a:spcBef>
            </a:pPr>
            <a:r>
              <a:rPr lang="en" sz="1333" dirty="0">
                <a:latin typeface="Calibri"/>
                <a:ea typeface="Calibri"/>
                <a:cs typeface="Calibri"/>
                <a:sym typeface="Calibri"/>
              </a:rPr>
              <a:t>The origin of the lemon is unknown, though  lemons are thought to have ﬁrst grown in  Assam (a region in northeast India),  northern Burma or China.</a:t>
            </a:r>
            <a:endParaRPr sz="1333" dirty="0">
              <a:latin typeface="Calibri"/>
              <a:ea typeface="Calibri"/>
              <a:cs typeface="Calibri"/>
              <a:sym typeface="Calibri"/>
            </a:endParaRPr>
          </a:p>
          <a:p>
            <a:pPr marL="113450" marR="309026"/>
            <a:r>
              <a:rPr lang="en" sz="1333" dirty="0">
                <a:latin typeface="Calibri"/>
                <a:ea typeface="Calibri"/>
                <a:cs typeface="Calibri"/>
                <a:sym typeface="Calibri"/>
              </a:rPr>
              <a:t>A genomic study of the lemon indicated it  was a hybrid between bitter orange (sour  orange) and citron.</a:t>
            </a:r>
            <a:endParaRPr sz="1333" dirty="0">
              <a:latin typeface="Calibri"/>
              <a:ea typeface="Calibri"/>
              <a:cs typeface="Calibri"/>
              <a:sym typeface="Calibri"/>
            </a:endParaRPr>
          </a:p>
        </p:txBody>
      </p:sp>
      <p:sp>
        <p:nvSpPr>
          <p:cNvPr id="931" name="Google Shape;931;p83"/>
          <p:cNvSpPr txBox="1"/>
          <p:nvPr/>
        </p:nvSpPr>
        <p:spPr>
          <a:xfrm>
            <a:off x="8300805" y="1184503"/>
            <a:ext cx="3547600" cy="5444369"/>
          </a:xfrm>
          <a:prstGeom prst="rect">
            <a:avLst/>
          </a:prstGeom>
          <a:solidFill>
            <a:srgbClr val="F4F4F4"/>
          </a:solidFill>
          <a:ln w="19025" cap="flat" cmpd="sng">
            <a:solidFill>
              <a:srgbClr val="000000"/>
            </a:solidFill>
            <a:prstDash val="solid"/>
            <a:round/>
            <a:headEnd type="none" w="sm" len="sm"/>
            <a:tailEnd type="none" w="sm" len="sm"/>
          </a:ln>
        </p:spPr>
        <p:txBody>
          <a:bodyPr spcFirstLastPara="1" wrap="square" lIns="0" tIns="107500" rIns="0" bIns="0" anchor="t" anchorCtr="0">
            <a:spAutoFit/>
          </a:bodyPr>
          <a:lstStyle/>
          <a:p>
            <a:pPr marL="113450" marR="388610"/>
            <a:r>
              <a:rPr lang="en" sz="1333">
                <a:solidFill>
                  <a:srgbClr val="B6B6B6"/>
                </a:solidFill>
                <a:latin typeface="Calibri"/>
                <a:ea typeface="Calibri"/>
                <a:cs typeface="Calibri"/>
                <a:sym typeface="Calibri"/>
              </a:rPr>
              <a:t>Lorem ipsum dolor sit amet, consectetur  adipiscing elit.</a:t>
            </a:r>
            <a:endParaRPr sz="1333">
              <a:latin typeface="Calibri"/>
              <a:ea typeface="Calibri"/>
              <a:cs typeface="Calibri"/>
              <a:sym typeface="Calibri"/>
            </a:endParaRPr>
          </a:p>
          <a:p>
            <a:pPr marL="113450" marR="197268"/>
            <a:r>
              <a:rPr lang="en" sz="1333">
                <a:solidFill>
                  <a:srgbClr val="B6B6B6"/>
                </a:solidFill>
                <a:latin typeface="Calibri"/>
                <a:ea typeface="Calibri"/>
                <a:cs typeface="Calibri"/>
                <a:sym typeface="Calibri"/>
              </a:rPr>
              <a:t>Curabitur in tempus quam. In mollis et ante  at consectetur.</a:t>
            </a:r>
            <a:endParaRPr sz="1333">
              <a:latin typeface="Calibri"/>
              <a:ea typeface="Calibri"/>
              <a:cs typeface="Calibri"/>
              <a:sym typeface="Calibri"/>
            </a:endParaRPr>
          </a:p>
          <a:p>
            <a:pPr marL="113450" marR="1772876"/>
            <a:r>
              <a:rPr lang="en" sz="1333">
                <a:solidFill>
                  <a:srgbClr val="B6B6B6"/>
                </a:solidFill>
                <a:latin typeface="Calibri"/>
                <a:ea typeface="Calibri"/>
                <a:cs typeface="Calibri"/>
                <a:sym typeface="Calibri"/>
              </a:rPr>
              <a:t>Aliquam erat volutpat.  Donec at lacinia est.</a:t>
            </a:r>
            <a:endParaRPr sz="1333">
              <a:latin typeface="Calibri"/>
              <a:ea typeface="Calibri"/>
              <a:cs typeface="Calibri"/>
              <a:sym typeface="Calibri"/>
            </a:endParaRPr>
          </a:p>
          <a:p>
            <a:pPr marL="113450" marR="601118"/>
            <a:r>
              <a:rPr lang="en" sz="1333">
                <a:solidFill>
                  <a:srgbClr val="B6B6B6"/>
                </a:solidFill>
                <a:latin typeface="Calibri"/>
                <a:ea typeface="Calibri"/>
                <a:cs typeface="Calibri"/>
                <a:sym typeface="Calibri"/>
              </a:rPr>
              <a:t>Duis semper, magna tempor interdum  suscipit, ante elit molestie urna, eget  eﬃcitur risus nunc ac elit.</a:t>
            </a:r>
            <a:endParaRPr sz="1333">
              <a:latin typeface="Calibri"/>
              <a:ea typeface="Calibri"/>
              <a:cs typeface="Calibri"/>
              <a:sym typeface="Calibri"/>
            </a:endParaRPr>
          </a:p>
          <a:p>
            <a:pPr marL="113450"/>
            <a:r>
              <a:rPr lang="en" sz="1333">
                <a:solidFill>
                  <a:srgbClr val="B6B6B6"/>
                </a:solidFill>
                <a:latin typeface="Calibri"/>
                <a:ea typeface="Calibri"/>
                <a:cs typeface="Calibri"/>
                <a:sym typeface="Calibri"/>
              </a:rPr>
              <a:t>Fusce quis blandit lectus.</a:t>
            </a:r>
            <a:endParaRPr sz="1333">
              <a:latin typeface="Calibri"/>
              <a:ea typeface="Calibri"/>
              <a:cs typeface="Calibri"/>
              <a:sym typeface="Calibri"/>
            </a:endParaRPr>
          </a:p>
          <a:p>
            <a:pPr marL="113450" marR="176102"/>
            <a:r>
              <a:rPr lang="en" sz="1333">
                <a:solidFill>
                  <a:srgbClr val="B6B6B6"/>
                </a:solidFill>
                <a:latin typeface="Calibri"/>
                <a:ea typeface="Calibri"/>
                <a:cs typeface="Calibri"/>
                <a:sym typeface="Calibri"/>
              </a:rPr>
              <a:t>Mauris at mauris a turpis tristique lacinia at  nec ante.</a:t>
            </a:r>
            <a:endParaRPr sz="1333">
              <a:latin typeface="Calibri"/>
              <a:ea typeface="Calibri"/>
              <a:cs typeface="Calibri"/>
              <a:sym typeface="Calibri"/>
            </a:endParaRPr>
          </a:p>
          <a:p>
            <a:pPr marL="113450" marR="552012"/>
            <a:r>
              <a:rPr lang="en" sz="1333">
                <a:solidFill>
                  <a:srgbClr val="B6B6B6"/>
                </a:solidFill>
                <a:latin typeface="Calibri"/>
                <a:ea typeface="Calibri"/>
                <a:cs typeface="Calibri"/>
                <a:sym typeface="Calibri"/>
              </a:rPr>
              <a:t>Aenean in scelerisque tellus, a eﬃcitur  ipsum.</a:t>
            </a:r>
            <a:endParaRPr sz="1333">
              <a:latin typeface="Calibri"/>
              <a:ea typeface="Calibri"/>
              <a:cs typeface="Calibri"/>
              <a:sym typeface="Calibri"/>
            </a:endParaRPr>
          </a:p>
          <a:p>
            <a:pPr marL="113450" marR="388610"/>
            <a:r>
              <a:rPr lang="en" sz="1333">
                <a:solidFill>
                  <a:srgbClr val="B6B6B6"/>
                </a:solidFill>
                <a:latin typeface="Calibri"/>
                <a:ea typeface="Calibri"/>
                <a:cs typeface="Calibri"/>
                <a:sym typeface="Calibri"/>
              </a:rPr>
              <a:t>Integer justo enim, ornare vitae sem non,  mollis fermentum lectus.</a:t>
            </a:r>
            <a:endParaRPr sz="1333">
              <a:latin typeface="Calibri"/>
              <a:ea typeface="Calibri"/>
              <a:cs typeface="Calibri"/>
              <a:sym typeface="Calibri"/>
            </a:endParaRPr>
          </a:p>
          <a:p>
            <a:pPr marL="113450" marR="108371"/>
            <a:r>
              <a:rPr lang="en" sz="1333">
                <a:solidFill>
                  <a:srgbClr val="B6B6B6"/>
                </a:solidFill>
                <a:latin typeface="Calibri"/>
                <a:ea typeface="Calibri"/>
                <a:cs typeface="Calibri"/>
                <a:sym typeface="Calibri"/>
              </a:rPr>
              <a:t>Mauris ultrices nisl at libero porta sodales in  ac orci.</a:t>
            </a:r>
            <a:endParaRPr sz="1333">
              <a:latin typeface="Calibri"/>
              <a:ea typeface="Calibri"/>
              <a:cs typeface="Calibri"/>
              <a:sym typeface="Calibri"/>
            </a:endParaRPr>
          </a:p>
          <a:p>
            <a:pPr>
              <a:spcBef>
                <a:spcPts val="73"/>
              </a:spcBef>
            </a:pPr>
            <a:endParaRPr sz="1267">
              <a:latin typeface="Calibri"/>
              <a:ea typeface="Calibri"/>
              <a:cs typeface="Calibri"/>
              <a:sym typeface="Calibri"/>
            </a:endParaRPr>
          </a:p>
          <a:p>
            <a:pPr marL="281086" marR="1560368" indent="-167636">
              <a:spcBef>
                <a:spcPts val="7"/>
              </a:spcBef>
            </a:pPr>
            <a:r>
              <a:rPr lang="en" sz="1333">
                <a:solidFill>
                  <a:srgbClr val="B6B6B6"/>
                </a:solidFill>
                <a:latin typeface="Calibri"/>
                <a:ea typeface="Calibri"/>
                <a:cs typeface="Calibri"/>
                <a:sym typeface="Calibri"/>
              </a:rPr>
              <a:t>function Ball(r) {  this.radius = r;  this.area = pi * r ** 2;  this.show = function(){</a:t>
            </a:r>
            <a:endParaRPr sz="1333">
              <a:latin typeface="Calibri"/>
              <a:ea typeface="Calibri"/>
              <a:cs typeface="Calibri"/>
              <a:sym typeface="Calibri"/>
            </a:endParaRPr>
          </a:p>
          <a:p>
            <a:pPr marL="448722"/>
            <a:r>
              <a:rPr lang="en" sz="1333">
                <a:solidFill>
                  <a:srgbClr val="B6B6B6"/>
                </a:solidFill>
                <a:latin typeface="Calibri"/>
                <a:ea typeface="Calibri"/>
                <a:cs typeface="Calibri"/>
                <a:sym typeface="Calibri"/>
              </a:rPr>
              <a:t>drawCircle(r);</a:t>
            </a:r>
            <a:endParaRPr sz="1333">
              <a:latin typeface="Calibri"/>
              <a:ea typeface="Calibri"/>
              <a:cs typeface="Calibri"/>
              <a:sym typeface="Calibri"/>
            </a:endParaRPr>
          </a:p>
          <a:p>
            <a:pPr marL="281086"/>
            <a:r>
              <a:rPr lang="en" sz="1333">
                <a:solidFill>
                  <a:srgbClr val="B6B6B6"/>
                </a:solidFill>
                <a:latin typeface="Calibri"/>
                <a:ea typeface="Calibri"/>
                <a:cs typeface="Calibri"/>
                <a:sym typeface="Calibri"/>
              </a:rPr>
              <a:t>}</a:t>
            </a:r>
            <a:endParaRPr sz="1333">
              <a:latin typeface="Calibri"/>
              <a:ea typeface="Calibri"/>
              <a:cs typeface="Calibri"/>
              <a:sym typeface="Calibri"/>
            </a:endParaRPr>
          </a:p>
          <a:p>
            <a:pPr marL="113450"/>
            <a:r>
              <a:rPr lang="en" sz="1333">
                <a:solidFill>
                  <a:srgbClr val="B6B6B6"/>
                </a:solidFill>
                <a:latin typeface="Calibri"/>
                <a:ea typeface="Calibri"/>
                <a:cs typeface="Calibri"/>
                <a:sym typeface="Calibri"/>
              </a:rPr>
              <a:t>}</a:t>
            </a:r>
            <a:endParaRPr sz="1333">
              <a:latin typeface="Calibri"/>
              <a:ea typeface="Calibri"/>
              <a:cs typeface="Calibri"/>
              <a:sym typeface="Calibri"/>
            </a:endParaRPr>
          </a:p>
        </p:txBody>
      </p:sp>
      <p:sp>
        <p:nvSpPr>
          <p:cNvPr id="9" name="Google Shape;924;p82">
            <a:extLst>
              <a:ext uri="{FF2B5EF4-FFF2-40B4-BE49-F238E27FC236}">
                <a16:creationId xmlns:a16="http://schemas.microsoft.com/office/drawing/2014/main" id="{F900628E-93FE-4F6F-A25B-AB93171B2ABB}"/>
              </a:ext>
            </a:extLst>
          </p:cNvPr>
          <p:cNvSpPr txBox="1">
            <a:spLocks/>
          </p:cNvSpPr>
          <p:nvPr/>
        </p:nvSpPr>
        <p:spPr>
          <a:xfrm>
            <a:off x="1458451" y="125857"/>
            <a:ext cx="9275097" cy="591551"/>
          </a:xfrm>
          <a:prstGeom prst="rect">
            <a:avLst/>
          </a:prstGeom>
          <a:noFill/>
          <a:ln>
            <a:noFill/>
          </a:ln>
        </p:spPr>
        <p:txBody>
          <a:bodyPr spcFirstLastPara="1" wrap="square" lIns="0" tIns="16933" rIns="0" bIns="0" anchor="t" anchorCtr="0">
            <a:sp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Encode Sans Semi Condensed"/>
              <a:buNone/>
              <a:defRPr sz="3733" b="1" i="0" u="none" strike="noStrike" cap="none">
                <a:solidFill>
                  <a:schemeClr val="bg1"/>
                </a:solidFill>
                <a:latin typeface="Encode Sans Semi Condensed"/>
                <a:ea typeface="Encode Sans Semi Condensed"/>
                <a:cs typeface="Encode Sans Semi Condensed"/>
                <a:sym typeface="Encode Sans Semi Condensed"/>
              </a:defRPr>
            </a:lvl1pPr>
            <a:lvl2pPr marR="0" lvl="1"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2pPr>
            <a:lvl3pPr marR="0" lvl="2"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3pPr>
            <a:lvl4pPr marR="0" lvl="3"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4pPr>
            <a:lvl5pPr marR="0" lvl="4"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5pPr>
            <a:lvl6pPr marR="0" lvl="5"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6pPr>
            <a:lvl7pPr marR="0" lvl="6"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7pPr>
            <a:lvl8pPr marR="0" lvl="7"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8pPr>
            <a:lvl9pPr marR="0" lvl="8"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9pPr>
          </a:lstStyle>
          <a:p>
            <a:pPr marL="16933"/>
            <a:r>
              <a:rPr lang="en-US"/>
              <a:t>Common Crawl Web Extracted Text</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5" name="Title 4">
            <a:extLst>
              <a:ext uri="{FF2B5EF4-FFF2-40B4-BE49-F238E27FC236}">
                <a16:creationId xmlns:a16="http://schemas.microsoft.com/office/drawing/2014/main" id="{F635A079-736A-441A-BF33-93EA5F8327AF}"/>
              </a:ext>
            </a:extLst>
          </p:cNvPr>
          <p:cNvSpPr>
            <a:spLocks noGrp="1"/>
          </p:cNvSpPr>
          <p:nvPr>
            <p:ph type="title"/>
          </p:nvPr>
        </p:nvSpPr>
        <p:spPr/>
        <p:txBody>
          <a:bodyPr/>
          <a:lstStyle/>
          <a:p>
            <a:r>
              <a:rPr lang="en-US" dirty="0"/>
              <a:t>Pretraining Objective</a:t>
            </a:r>
            <a:endParaRPr lang="LID4096" dirty="0"/>
          </a:p>
        </p:txBody>
      </p:sp>
      <p:pic>
        <p:nvPicPr>
          <p:cNvPr id="7" name="Picture 6">
            <a:extLst>
              <a:ext uri="{FF2B5EF4-FFF2-40B4-BE49-F238E27FC236}">
                <a16:creationId xmlns:a16="http://schemas.microsoft.com/office/drawing/2014/main" id="{D1A93B05-2895-4586-AA5F-C57FD4C45F7D}"/>
              </a:ext>
            </a:extLst>
          </p:cNvPr>
          <p:cNvPicPr>
            <a:picLocks noChangeAspect="1"/>
          </p:cNvPicPr>
          <p:nvPr/>
        </p:nvPicPr>
        <p:blipFill>
          <a:blip r:embed="rId3"/>
          <a:stretch>
            <a:fillRect/>
          </a:stretch>
        </p:blipFill>
        <p:spPr>
          <a:xfrm>
            <a:off x="1435204" y="2362652"/>
            <a:ext cx="9321592" cy="351769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5" name="Title 4">
            <a:extLst>
              <a:ext uri="{FF2B5EF4-FFF2-40B4-BE49-F238E27FC236}">
                <a16:creationId xmlns:a16="http://schemas.microsoft.com/office/drawing/2014/main" id="{F635A079-736A-441A-BF33-93EA5F8327AF}"/>
              </a:ext>
            </a:extLst>
          </p:cNvPr>
          <p:cNvSpPr>
            <a:spLocks noGrp="1"/>
          </p:cNvSpPr>
          <p:nvPr>
            <p:ph type="title"/>
          </p:nvPr>
        </p:nvSpPr>
        <p:spPr/>
        <p:txBody>
          <a:bodyPr/>
          <a:lstStyle/>
          <a:p>
            <a:r>
              <a:rPr lang="en-US" dirty="0"/>
              <a:t>Experiments</a:t>
            </a:r>
            <a:endParaRPr lang="LID4096" dirty="0"/>
          </a:p>
        </p:txBody>
      </p:sp>
      <p:sp>
        <p:nvSpPr>
          <p:cNvPr id="2" name="Text Placeholder 1">
            <a:extLst>
              <a:ext uri="{FF2B5EF4-FFF2-40B4-BE49-F238E27FC236}">
                <a16:creationId xmlns:a16="http://schemas.microsoft.com/office/drawing/2014/main" id="{8CCF2865-E2DB-45CE-A96A-2B81AE5BD2F0}"/>
              </a:ext>
            </a:extLst>
          </p:cNvPr>
          <p:cNvSpPr>
            <a:spLocks noGrp="1"/>
          </p:cNvSpPr>
          <p:nvPr>
            <p:ph type="body" idx="10"/>
          </p:nvPr>
        </p:nvSpPr>
        <p:spPr/>
        <p:txBody>
          <a:bodyPr/>
          <a:lstStyle/>
          <a:p>
            <a:r>
              <a:rPr lang="en-US" dirty="0"/>
              <a:t>The authors of the paper tried an </a:t>
            </a:r>
            <a:r>
              <a:rPr lang="en-US" b="1" dirty="0"/>
              <a:t>enormous</a:t>
            </a:r>
            <a:r>
              <a:rPr lang="en-US" dirty="0"/>
              <a:t> amount of different:</a:t>
            </a:r>
          </a:p>
          <a:p>
            <a:pPr lvl="1"/>
            <a:r>
              <a:rPr lang="en-US" sz="2400" dirty="0"/>
              <a:t>Architectures</a:t>
            </a:r>
          </a:p>
          <a:p>
            <a:pPr lvl="1"/>
            <a:r>
              <a:rPr lang="en-US" sz="2400" dirty="0"/>
              <a:t>Objectives</a:t>
            </a:r>
          </a:p>
          <a:p>
            <a:pPr lvl="1"/>
            <a:r>
              <a:rPr lang="en-US" sz="2400" dirty="0"/>
              <a:t>Optimizers</a:t>
            </a:r>
          </a:p>
          <a:p>
            <a:pPr lvl="1"/>
            <a:r>
              <a:rPr lang="en-US" sz="2400" dirty="0"/>
              <a:t>Hyperparameters</a:t>
            </a:r>
          </a:p>
          <a:p>
            <a:r>
              <a:rPr lang="en-US" sz="3733" b="1" dirty="0">
                <a:solidFill>
                  <a:schemeClr val="bg1"/>
                </a:solidFill>
              </a:rPr>
              <a:t>The ones presented here </a:t>
            </a:r>
            <a:r>
              <a:rPr lang="en-US" dirty="0"/>
              <a:t>gave the best results. Refer to the </a:t>
            </a:r>
            <a:r>
              <a:rPr lang="en-US" dirty="0">
                <a:hlinkClick r:id="rId3"/>
              </a:rPr>
              <a:t>paper</a:t>
            </a:r>
            <a:r>
              <a:rPr lang="en-US" dirty="0"/>
              <a:t> for more.</a:t>
            </a:r>
            <a:endParaRPr lang="LID4096" dirty="0"/>
          </a:p>
        </p:txBody>
      </p:sp>
    </p:spTree>
    <p:extLst>
      <p:ext uri="{BB962C8B-B14F-4D97-AF65-F5344CB8AC3E}">
        <p14:creationId xmlns:p14="http://schemas.microsoft.com/office/powerpoint/2010/main" val="38145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5" name="Title 4">
            <a:extLst>
              <a:ext uri="{FF2B5EF4-FFF2-40B4-BE49-F238E27FC236}">
                <a16:creationId xmlns:a16="http://schemas.microsoft.com/office/drawing/2014/main" id="{F635A079-736A-441A-BF33-93EA5F8327AF}"/>
              </a:ext>
            </a:extLst>
          </p:cNvPr>
          <p:cNvSpPr>
            <a:spLocks noGrp="1"/>
          </p:cNvSpPr>
          <p:nvPr>
            <p:ph type="title"/>
          </p:nvPr>
        </p:nvSpPr>
        <p:spPr/>
        <p:txBody>
          <a:bodyPr/>
          <a:lstStyle/>
          <a:p>
            <a:r>
              <a:rPr lang="en-US" dirty="0"/>
              <a:t>Results on </a:t>
            </a:r>
            <a:r>
              <a:rPr lang="en-US" dirty="0" err="1"/>
              <a:t>SQuAD</a:t>
            </a:r>
            <a:endParaRPr lang="LID4096" dirty="0"/>
          </a:p>
        </p:txBody>
      </p:sp>
      <p:grpSp>
        <p:nvGrpSpPr>
          <p:cNvPr id="4" name="Google Shape;758;p72">
            <a:extLst>
              <a:ext uri="{FF2B5EF4-FFF2-40B4-BE49-F238E27FC236}">
                <a16:creationId xmlns:a16="http://schemas.microsoft.com/office/drawing/2014/main" id="{91669972-6431-456E-BE14-E4E77F69054B}"/>
              </a:ext>
            </a:extLst>
          </p:cNvPr>
          <p:cNvGrpSpPr/>
          <p:nvPr/>
        </p:nvGrpSpPr>
        <p:grpSpPr>
          <a:xfrm>
            <a:off x="441435" y="1402745"/>
            <a:ext cx="8299777" cy="5321769"/>
            <a:chOff x="1459672" y="675146"/>
            <a:chExt cx="6224833" cy="3991327"/>
          </a:xfrm>
        </p:grpSpPr>
        <p:sp>
          <p:nvSpPr>
            <p:cNvPr id="6" name="Google Shape;759;p72">
              <a:extLst>
                <a:ext uri="{FF2B5EF4-FFF2-40B4-BE49-F238E27FC236}">
                  <a16:creationId xmlns:a16="http://schemas.microsoft.com/office/drawing/2014/main" id="{7F6882B1-8E1E-4E64-A608-4E970A79CF86}"/>
                </a:ext>
              </a:extLst>
            </p:cNvPr>
            <p:cNvSpPr/>
            <p:nvPr/>
          </p:nvSpPr>
          <p:spPr>
            <a:xfrm>
              <a:off x="1459672" y="860673"/>
              <a:ext cx="6117900" cy="3805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8" name="Google Shape;760;p72">
              <a:extLst>
                <a:ext uri="{FF2B5EF4-FFF2-40B4-BE49-F238E27FC236}">
                  <a16:creationId xmlns:a16="http://schemas.microsoft.com/office/drawing/2014/main" id="{EBD6096F-0F2C-4FF1-B2DD-9005BC941364}"/>
                </a:ext>
              </a:extLst>
            </p:cNvPr>
            <p:cNvSpPr/>
            <p:nvPr/>
          </p:nvSpPr>
          <p:spPr>
            <a:xfrm>
              <a:off x="7321285" y="4383416"/>
              <a:ext cx="363220" cy="234950"/>
            </a:xfrm>
            <a:custGeom>
              <a:avLst/>
              <a:gdLst/>
              <a:ahLst/>
              <a:cxnLst/>
              <a:rect l="l" t="t" r="r" b="b"/>
              <a:pathLst>
                <a:path w="363220" h="234950" extrusionOk="0">
                  <a:moveTo>
                    <a:pt x="362999" y="234899"/>
                  </a:moveTo>
                  <a:lnTo>
                    <a:pt x="0" y="234899"/>
                  </a:lnTo>
                  <a:lnTo>
                    <a:pt x="0" y="0"/>
                  </a:lnTo>
                  <a:lnTo>
                    <a:pt x="362999" y="0"/>
                  </a:lnTo>
                  <a:lnTo>
                    <a:pt x="362999" y="234899"/>
                  </a:lnTo>
                  <a:close/>
                </a:path>
              </a:pathLst>
            </a:custGeom>
            <a:solidFill>
              <a:srgbClr val="FFFFFF"/>
            </a:solid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9" name="Google Shape;761;p72">
              <a:extLst>
                <a:ext uri="{FF2B5EF4-FFF2-40B4-BE49-F238E27FC236}">
                  <a16:creationId xmlns:a16="http://schemas.microsoft.com/office/drawing/2014/main" id="{E5B43D60-D23D-4BFA-8E84-97EB1E2278E8}"/>
                </a:ext>
              </a:extLst>
            </p:cNvPr>
            <p:cNvSpPr/>
            <p:nvPr/>
          </p:nvSpPr>
          <p:spPr>
            <a:xfrm>
              <a:off x="5342264" y="1278272"/>
              <a:ext cx="263400" cy="22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sp>
          <p:nvSpPr>
            <p:cNvPr id="10" name="Google Shape;762;p72">
              <a:extLst>
                <a:ext uri="{FF2B5EF4-FFF2-40B4-BE49-F238E27FC236}">
                  <a16:creationId xmlns:a16="http://schemas.microsoft.com/office/drawing/2014/main" id="{4C7788F5-3784-4A03-813D-00E8910665CC}"/>
                </a:ext>
              </a:extLst>
            </p:cNvPr>
            <p:cNvSpPr/>
            <p:nvPr/>
          </p:nvSpPr>
          <p:spPr>
            <a:xfrm>
              <a:off x="6981285" y="675146"/>
              <a:ext cx="263400" cy="227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2400">
                <a:latin typeface="Calibri"/>
                <a:ea typeface="Calibri"/>
                <a:cs typeface="Calibri"/>
                <a:sym typeface="Calibri"/>
              </a:endParaRPr>
            </a:p>
          </p:txBody>
        </p:sp>
      </p:grpSp>
      <p:sp>
        <p:nvSpPr>
          <p:cNvPr id="11" name="Google Shape;763;p72">
            <a:extLst>
              <a:ext uri="{FF2B5EF4-FFF2-40B4-BE49-F238E27FC236}">
                <a16:creationId xmlns:a16="http://schemas.microsoft.com/office/drawing/2014/main" id="{999FF40D-6482-4F3D-BFF4-E77258EB6C82}"/>
              </a:ext>
            </a:extLst>
          </p:cNvPr>
          <p:cNvSpPr txBox="1"/>
          <p:nvPr/>
        </p:nvSpPr>
        <p:spPr>
          <a:xfrm>
            <a:off x="9100723" y="1795009"/>
            <a:ext cx="2771788" cy="1166387"/>
          </a:xfrm>
          <a:prstGeom prst="rect">
            <a:avLst/>
          </a:prstGeom>
          <a:noFill/>
          <a:ln>
            <a:noFill/>
          </a:ln>
        </p:spPr>
        <p:txBody>
          <a:bodyPr spcFirstLastPara="1" wrap="square" lIns="0" tIns="16933" rIns="0" bIns="0" anchor="t" anchorCtr="0">
            <a:spAutoFit/>
          </a:bodyPr>
          <a:lstStyle/>
          <a:p>
            <a:pPr marL="16933"/>
            <a:r>
              <a:rPr lang="en" sz="1867" i="1" dirty="0">
                <a:latin typeface="Calibri"/>
                <a:ea typeface="Calibri"/>
                <a:cs typeface="Calibri"/>
                <a:sym typeface="Calibri"/>
              </a:rPr>
              <a:t>Source: </a:t>
            </a:r>
            <a:r>
              <a:rPr lang="en" sz="1867" i="1" u="sng" dirty="0">
                <a:solidFill>
                  <a:srgbClr val="0097A7"/>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https://paperswithcode.com/sota/question-answering-on-squad11-dev</a:t>
            </a:r>
            <a:endParaRPr sz="1867" dirty="0">
              <a:latin typeface="Calibri"/>
              <a:ea typeface="Calibri"/>
              <a:cs typeface="Calibri"/>
              <a:sym typeface="Calibri"/>
            </a:endParaRPr>
          </a:p>
        </p:txBody>
      </p:sp>
      <p:sp>
        <p:nvSpPr>
          <p:cNvPr id="12" name="Google Shape;764;p72">
            <a:extLst>
              <a:ext uri="{FF2B5EF4-FFF2-40B4-BE49-F238E27FC236}">
                <a16:creationId xmlns:a16="http://schemas.microsoft.com/office/drawing/2014/main" id="{539BBCAF-08AA-46CB-ACED-5799DA9ECE75}"/>
              </a:ext>
            </a:extLst>
          </p:cNvPr>
          <p:cNvSpPr txBox="1"/>
          <p:nvPr/>
        </p:nvSpPr>
        <p:spPr>
          <a:xfrm>
            <a:off x="4862773" y="982200"/>
            <a:ext cx="2902400" cy="1168696"/>
          </a:xfrm>
          <a:prstGeom prst="rect">
            <a:avLst/>
          </a:prstGeom>
          <a:noFill/>
          <a:ln>
            <a:noFill/>
          </a:ln>
        </p:spPr>
        <p:txBody>
          <a:bodyPr spcFirstLastPara="1" wrap="square" lIns="0" tIns="16933" rIns="0" bIns="0" anchor="t" anchorCtr="0">
            <a:spAutoFit/>
          </a:bodyPr>
          <a:lstStyle/>
          <a:p>
            <a:pPr marR="6773" algn="r"/>
            <a:r>
              <a:rPr lang="en" sz="2400">
                <a:latin typeface="Calibri"/>
                <a:ea typeface="Calibri"/>
                <a:cs typeface="Calibri"/>
                <a:sym typeface="Calibri"/>
              </a:rPr>
              <a:t>T5</a:t>
            </a:r>
            <a:endParaRPr sz="2400">
              <a:latin typeface="Calibri"/>
              <a:ea typeface="Calibri"/>
              <a:cs typeface="Calibri"/>
              <a:sym typeface="Calibri"/>
            </a:endParaRPr>
          </a:p>
          <a:p>
            <a:pPr>
              <a:spcBef>
                <a:spcPts val="67"/>
              </a:spcBef>
            </a:pPr>
            <a:endParaRPr sz="2600">
              <a:latin typeface="Calibri"/>
              <a:ea typeface="Calibri"/>
              <a:cs typeface="Calibri"/>
              <a:sym typeface="Calibri"/>
            </a:endParaRPr>
          </a:p>
          <a:p>
            <a:pPr marL="16933"/>
            <a:r>
              <a:rPr lang="en" sz="2400">
                <a:latin typeface="Calibri"/>
                <a:ea typeface="Calibri"/>
                <a:cs typeface="Calibri"/>
                <a:sym typeface="Calibri"/>
              </a:rPr>
              <a:t>BERT</a:t>
            </a:r>
            <a:endParaRPr sz="2400">
              <a:latin typeface="Calibri"/>
              <a:ea typeface="Calibri"/>
              <a:cs typeface="Calibri"/>
              <a:sym typeface="Calibri"/>
            </a:endParaRPr>
          </a:p>
        </p:txBody>
      </p:sp>
      <p:sp>
        <p:nvSpPr>
          <p:cNvPr id="13" name="Google Shape;765;p72">
            <a:extLst>
              <a:ext uri="{FF2B5EF4-FFF2-40B4-BE49-F238E27FC236}">
                <a16:creationId xmlns:a16="http://schemas.microsoft.com/office/drawing/2014/main" id="{EE82D8B9-1B3A-47A3-8B54-E1746BEFB61A}"/>
              </a:ext>
            </a:extLst>
          </p:cNvPr>
          <p:cNvSpPr txBox="1"/>
          <p:nvPr/>
        </p:nvSpPr>
        <p:spPr>
          <a:xfrm rot="20038806">
            <a:off x="4527281" y="2511052"/>
            <a:ext cx="3308993" cy="615513"/>
          </a:xfrm>
          <a:prstGeom prst="rect">
            <a:avLst/>
          </a:prstGeom>
          <a:noFill/>
          <a:ln>
            <a:noFill/>
          </a:ln>
        </p:spPr>
        <p:txBody>
          <a:bodyPr spcFirstLastPara="1" wrap="square" lIns="121900" tIns="121900" rIns="121900" bIns="121900" anchor="t" anchorCtr="0">
            <a:spAutoFit/>
          </a:bodyPr>
          <a:lstStyle/>
          <a:p>
            <a:pPr algn="ctr"/>
            <a:r>
              <a:rPr lang="en" sz="2400" dirty="0">
                <a:latin typeface="Calibri"/>
                <a:ea typeface="Calibri"/>
                <a:cs typeface="Calibri"/>
                <a:sym typeface="Calibri"/>
              </a:rPr>
              <a:t>Transfer Learning</a:t>
            </a:r>
            <a:endParaRPr sz="2400" dirty="0">
              <a:latin typeface="Calibri"/>
              <a:ea typeface="Calibri"/>
              <a:cs typeface="Calibri"/>
              <a:sym typeface="Calibri"/>
            </a:endParaRPr>
          </a:p>
        </p:txBody>
      </p:sp>
    </p:spTree>
    <p:extLst>
      <p:ext uri="{BB962C8B-B14F-4D97-AF65-F5344CB8AC3E}">
        <p14:creationId xmlns:p14="http://schemas.microsoft.com/office/powerpoint/2010/main" val="2113134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2417861" y="2816348"/>
            <a:ext cx="7356277" cy="1225304"/>
          </a:xfrm>
        </p:spPr>
        <p:txBody>
          <a:bodyPr/>
          <a:lstStyle/>
          <a:p>
            <a:r>
              <a:rPr lang="en-US" dirty="0"/>
              <a:t>Other Variants</a:t>
            </a:r>
            <a:endParaRPr lang="LID4096" dirty="0"/>
          </a:p>
        </p:txBody>
      </p:sp>
    </p:spTree>
    <p:extLst>
      <p:ext uri="{BB962C8B-B14F-4D97-AF65-F5344CB8AC3E}">
        <p14:creationId xmlns:p14="http://schemas.microsoft.com/office/powerpoint/2010/main" val="6716472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a:t>The Transformer Isn’t Perfect</a:t>
            </a:r>
            <a:endParaRPr lang="LID4096" dirty="0"/>
          </a:p>
        </p:txBody>
      </p:sp>
      <p:sp>
        <p:nvSpPr>
          <p:cNvPr id="3" name="Text Placeholder 2">
            <a:extLst>
              <a:ext uri="{FF2B5EF4-FFF2-40B4-BE49-F238E27FC236}">
                <a16:creationId xmlns:a16="http://schemas.microsoft.com/office/drawing/2014/main" id="{A00C27E1-5FC2-42B8-BAB2-BC583E8E56AA}"/>
              </a:ext>
            </a:extLst>
          </p:cNvPr>
          <p:cNvSpPr>
            <a:spLocks noGrp="1"/>
          </p:cNvSpPr>
          <p:nvPr>
            <p:ph type="body" idx="10"/>
          </p:nvPr>
        </p:nvSpPr>
        <p:spPr>
          <a:xfrm>
            <a:off x="2824065" y="1379696"/>
            <a:ext cx="6543869" cy="4839477"/>
          </a:xfrm>
        </p:spPr>
        <p:txBody>
          <a:bodyPr/>
          <a:lstStyle/>
          <a:p>
            <a:pPr marL="186262" indent="0">
              <a:buNone/>
            </a:pPr>
            <a:r>
              <a:rPr lang="en-US" dirty="0"/>
              <a:t>Although the transformer based-models we saw brought huge advancements in the field of NLP, they still have some weak-points that make them impractical. In this section we will see two different models, each tries to remedy a different disadvantage in the Transformers:</a:t>
            </a:r>
          </a:p>
          <a:p>
            <a:r>
              <a:rPr lang="en-US" dirty="0" err="1"/>
              <a:t>BigBird</a:t>
            </a:r>
            <a:endParaRPr lang="en-US" dirty="0"/>
          </a:p>
          <a:p>
            <a:r>
              <a:rPr lang="en-US" dirty="0" err="1"/>
              <a:t>DistillBERT</a:t>
            </a:r>
            <a:endParaRPr lang="en-US" dirty="0"/>
          </a:p>
          <a:p>
            <a:endParaRPr lang="LID4096" dirty="0"/>
          </a:p>
        </p:txBody>
      </p:sp>
      <p:pic>
        <p:nvPicPr>
          <p:cNvPr id="3076" name="Picture 4" descr="Big Bird&amp;#39;s Happy Day Sunrise Smoothie - National CACFP Sponsors Association">
            <a:extLst>
              <a:ext uri="{FF2B5EF4-FFF2-40B4-BE49-F238E27FC236}">
                <a16:creationId xmlns:a16="http://schemas.microsoft.com/office/drawing/2014/main" id="{3A212FC3-3471-4438-A84A-D4B3D443B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67538">
            <a:off x="6705899" y="4647618"/>
            <a:ext cx="1982566" cy="198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ert (Sesame Street) ~ Everything You Need to Know with Photos | Videos">
            <a:extLst>
              <a:ext uri="{FF2B5EF4-FFF2-40B4-BE49-F238E27FC236}">
                <a16:creationId xmlns:a16="http://schemas.microsoft.com/office/drawing/2014/main" id="{B800EE29-9C3D-45A7-9B67-AB1B745DEA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3490219" y="4753537"/>
            <a:ext cx="1770731" cy="17707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ert (Sesame Street) ~ Everything You Need to Know with Photos | Videos">
            <a:extLst>
              <a:ext uri="{FF2B5EF4-FFF2-40B4-BE49-F238E27FC236}">
                <a16:creationId xmlns:a16="http://schemas.microsoft.com/office/drawing/2014/main" id="{A39DBD95-2BC8-43DF-A23E-849563C84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4929902" y="5798497"/>
            <a:ext cx="841352" cy="84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863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86</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659202" y="2023454"/>
            <a:ext cx="6440826" cy="523220"/>
          </a:xfrm>
          <a:prstGeom prst="rect">
            <a:avLst/>
          </a:prstGeom>
          <a:noFill/>
        </p:spPr>
        <p:txBody>
          <a:bodyPr wrap="square" rtlCol="0">
            <a:spAutoFit/>
          </a:bodyPr>
          <a:lstStyle/>
          <a:p>
            <a:r>
              <a:rPr lang="en-US" sz="2800" dirty="0">
                <a:solidFill>
                  <a:schemeClr val="dk2"/>
                </a:solidFill>
                <a:latin typeface="Encode Sans Semi Condensed Blac" panose="00000A06000000000000" pitchFamily="2" charset="0"/>
              </a:rPr>
              <a:t>Architecture</a:t>
            </a:r>
            <a:r>
              <a:rPr lang="en-US" sz="2800" dirty="0">
                <a:solidFill>
                  <a:schemeClr val="dk2"/>
                </a:solidFill>
                <a:latin typeface="Encode Sans Semi Condensed"/>
              </a:rPr>
              <a:t>: Encoder + Sparse Attention</a:t>
            </a:r>
            <a:endParaRPr lang="LID4096" sz="36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MLM</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Can process longer</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texts.</a:t>
            </a:r>
            <a:endParaRPr lang="LID4096" sz="3600" dirty="0">
              <a:solidFill>
                <a:schemeClr val="dk2"/>
              </a:solidFill>
              <a:latin typeface="Encode Sans Semi Condensed"/>
            </a:endParaRPr>
          </a:p>
        </p:txBody>
      </p:sp>
      <p:sp>
        <p:nvSpPr>
          <p:cNvPr id="30" name="Title 7">
            <a:extLst>
              <a:ext uri="{FF2B5EF4-FFF2-40B4-BE49-F238E27FC236}">
                <a16:creationId xmlns:a16="http://schemas.microsoft.com/office/drawing/2014/main" id="{E7CB19D2-6A3E-463B-ADE5-320700A81405}"/>
              </a:ext>
            </a:extLst>
          </p:cNvPr>
          <p:cNvSpPr txBox="1">
            <a:spLocks/>
          </p:cNvSpPr>
          <p:nvPr/>
        </p:nvSpPr>
        <p:spPr>
          <a:xfrm>
            <a:off x="1554014" y="-119092"/>
            <a:ext cx="9275097" cy="10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Encode Sans Semi Condensed"/>
              <a:buNone/>
              <a:defRPr sz="3733" b="1" i="0" u="none" strike="noStrike" cap="none">
                <a:solidFill>
                  <a:schemeClr val="bg1"/>
                </a:solidFill>
                <a:latin typeface="Encode Sans Semi Condensed"/>
                <a:ea typeface="Encode Sans Semi Condensed"/>
                <a:cs typeface="Encode Sans Semi Condensed"/>
                <a:sym typeface="Encode Sans Semi Condensed"/>
              </a:defRPr>
            </a:lvl1pPr>
            <a:lvl2pPr marR="0" lvl="1"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2pPr>
            <a:lvl3pPr marR="0" lvl="2"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3pPr>
            <a:lvl4pPr marR="0" lvl="3"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4pPr>
            <a:lvl5pPr marR="0" lvl="4"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5pPr>
            <a:lvl6pPr marR="0" lvl="5"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6pPr>
            <a:lvl7pPr marR="0" lvl="6"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7pPr>
            <a:lvl8pPr marR="0" lvl="7"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8pPr>
            <a:lvl9pPr marR="0" lvl="8"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9pPr>
          </a:lstStyle>
          <a:p>
            <a:r>
              <a:rPr lang="en-US" dirty="0" err="1"/>
              <a:t>BigBird</a:t>
            </a:r>
            <a:endParaRPr lang="LID4096" dirty="0"/>
          </a:p>
        </p:txBody>
      </p:sp>
      <p:pic>
        <p:nvPicPr>
          <p:cNvPr id="18" name="Picture 4" descr="Big Bird&amp;#39;s Happy Day Sunrise Smoothie - National CACFP Sponsors Association">
            <a:extLst>
              <a:ext uri="{FF2B5EF4-FFF2-40B4-BE49-F238E27FC236}">
                <a16:creationId xmlns:a16="http://schemas.microsoft.com/office/drawing/2014/main" id="{A21EB0D0-7EBD-49C8-8025-6265A14B7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614" y="2347954"/>
            <a:ext cx="1694796" cy="169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90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D4F49F1A-8C9B-4D0E-95B9-718330B22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96" y="3035404"/>
            <a:ext cx="3534620" cy="360709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DAA4E9C1-CD48-4F22-8E46-7EB8FA07B6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908" b="42427"/>
          <a:stretch/>
        </p:blipFill>
        <p:spPr bwMode="auto">
          <a:xfrm>
            <a:off x="4026796" y="3035404"/>
            <a:ext cx="2159351" cy="207672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hlinkClick r:id="rId3">
                  <a:extLst>
                    <a:ext uri="{A12FA001-AC4F-418D-AE19-62706E023703}">
                      <ahyp:hlinkClr xmlns:ahyp="http://schemas.microsoft.com/office/drawing/2018/hyperlinkcolor" val="tx"/>
                    </a:ext>
                  </a:extLst>
                </a:hlinkClick>
              </a:rPr>
              <a:t>BigBird</a:t>
            </a:r>
            <a:endParaRPr lang="LID4096" dirty="0"/>
          </a:p>
        </p:txBody>
      </p:sp>
      <p:sp>
        <p:nvSpPr>
          <p:cNvPr id="3" name="Text Placeholder 2">
            <a:extLst>
              <a:ext uri="{FF2B5EF4-FFF2-40B4-BE49-F238E27FC236}">
                <a16:creationId xmlns:a16="http://schemas.microsoft.com/office/drawing/2014/main" id="{C73B1F6C-4DD0-4268-B931-33E09B05407D}"/>
              </a:ext>
            </a:extLst>
          </p:cNvPr>
          <p:cNvSpPr>
            <a:spLocks noGrp="1"/>
          </p:cNvSpPr>
          <p:nvPr>
            <p:ph type="body" idx="10"/>
          </p:nvPr>
        </p:nvSpPr>
        <p:spPr>
          <a:xfrm>
            <a:off x="2333161" y="1367979"/>
            <a:ext cx="7705972" cy="4839477"/>
          </a:xfrm>
        </p:spPr>
        <p:txBody>
          <a:bodyPr/>
          <a:lstStyle/>
          <a:p>
            <a:r>
              <a:rPr lang="en-US" b="1" dirty="0"/>
              <a:t>Problem</a:t>
            </a:r>
            <a:r>
              <a:rPr lang="en-US" dirty="0"/>
              <a:t>: Transformers can’t process long texts, because the complexity of the attention mechanism in quadratic in the input length. Thus the regular transformer can process up to 512 tokens.</a:t>
            </a:r>
          </a:p>
          <a:p>
            <a:endParaRPr lang="LID4096" dirty="0"/>
          </a:p>
        </p:txBody>
      </p:sp>
      <p:pic>
        <p:nvPicPr>
          <p:cNvPr id="6" name="Picture 4" descr="Big Bird&amp;#39;s Happy Day Sunrise Smoothie - National CACFP Sponsors Association">
            <a:extLst>
              <a:ext uri="{FF2B5EF4-FFF2-40B4-BE49-F238E27FC236}">
                <a16:creationId xmlns:a16="http://schemas.microsoft.com/office/drawing/2014/main" id="{4515DD5A-856A-45DB-BBF5-E55280B89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8615" y="4642517"/>
            <a:ext cx="1982566" cy="198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0297970-8D45-499C-A37D-64DD6964F2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105" b="58287"/>
          <a:stretch/>
        </p:blipFill>
        <p:spPr bwMode="auto">
          <a:xfrm>
            <a:off x="4026796" y="3035404"/>
            <a:ext cx="1622205" cy="1504628"/>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t>BigBird</a:t>
            </a:r>
            <a:endParaRPr lang="LID4096"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1384995"/>
              </a:xfrm>
              <a:prstGeom prst="rect">
                <a:avLst/>
              </a:prstGeom>
              <a:noFill/>
            </p:spPr>
            <p:txBody>
              <a:bodyPr wrap="square" rtlCol="0">
                <a:spAutoFit/>
              </a:bodyPr>
              <a:lstStyle/>
              <a:p>
                <a:r>
                  <a:rPr lang="en-US" sz="2800" b="1" dirty="0">
                    <a:solidFill>
                      <a:schemeClr val="dk2"/>
                    </a:solidFill>
                    <a:latin typeface="Encode Sans Semi Condensed"/>
                    <a:ea typeface="Encode Sans Semi Condensed"/>
                    <a:cs typeface="Encode Sans Semi Condensed"/>
                    <a:sym typeface="Encode Sans Semi Condensed"/>
                  </a:rPr>
                  <a:t>Solution</a:t>
                </a:r>
                <a:r>
                  <a:rPr lang="en-US" sz="2800" dirty="0">
                    <a:solidFill>
                      <a:schemeClr val="dk2"/>
                    </a:solidFill>
                    <a:latin typeface="Encode Sans Semi Condensed"/>
                    <a:ea typeface="Encode Sans Semi Condensed"/>
                    <a:cs typeface="Encode Sans Semi Condensed"/>
                    <a:sym typeface="Encode Sans Semi Condensed"/>
                  </a:rPr>
                  <a:t>: Sparse attention mechanisms, when carefully designed, can achieve a </a:t>
                </a:r>
                <a14:m>
                  <m:oMath xmlns:m="http://schemas.openxmlformats.org/officeDocument/2006/math">
                    <m:r>
                      <a:rPr lang="en-US" sz="2800" dirty="0">
                        <a:solidFill>
                          <a:schemeClr val="dk2"/>
                        </a:solidFill>
                        <a:latin typeface="Cambria Math" panose="02040503050406030204" pitchFamily="18" charset="0"/>
                        <a:ea typeface="Encode Sans Semi Condensed"/>
                        <a:cs typeface="Encode Sans Semi Condensed"/>
                        <a:sym typeface="Encode Sans Semi Condensed"/>
                      </a:rPr>
                      <m:t>𝑂</m:t>
                    </m:r>
                    <m:d>
                      <m:dPr>
                        <m:ctrlPr>
                          <a:rPr lang="en-US" sz="2800" i="1" dirty="0">
                            <a:solidFill>
                              <a:schemeClr val="dk2"/>
                            </a:solidFill>
                            <a:latin typeface="Cambria Math" panose="02040503050406030204" pitchFamily="18" charset="0"/>
                            <a:ea typeface="Encode Sans Semi Condensed"/>
                            <a:cs typeface="Encode Sans Semi Condensed"/>
                            <a:sym typeface="Encode Sans Semi Condensed"/>
                          </a:rPr>
                        </m:ctrlPr>
                      </m:dPr>
                      <m:e>
                        <m:r>
                          <a:rPr lang="en-US" sz="2800" dirty="0">
                            <a:solidFill>
                              <a:schemeClr val="dk2"/>
                            </a:solidFill>
                            <a:latin typeface="Cambria Math" panose="02040503050406030204" pitchFamily="18" charset="0"/>
                            <a:ea typeface="Encode Sans Semi Condensed"/>
                            <a:cs typeface="Encode Sans Semi Condensed"/>
                            <a:sym typeface="Encode Sans Semi Condensed"/>
                          </a:rPr>
                          <m:t>𝑛</m:t>
                        </m:r>
                      </m:e>
                    </m:d>
                  </m:oMath>
                </a14:m>
                <a:r>
                  <a:rPr lang="he-IL" sz="2800" dirty="0">
                    <a:solidFill>
                      <a:schemeClr val="dk2"/>
                    </a:solidFill>
                    <a:latin typeface="Encode Sans Semi Condensed"/>
                    <a:ea typeface="Encode Sans Semi Condensed"/>
                    <a:cs typeface="Encode Sans Semi Condensed"/>
                    <a:sym typeface="Encode Sans Semi Condensed"/>
                  </a:rPr>
                  <a:t> </a:t>
                </a:r>
                <a:r>
                  <a:rPr lang="en-US" sz="2800" dirty="0">
                    <a:solidFill>
                      <a:schemeClr val="dk2"/>
                    </a:solidFill>
                    <a:latin typeface="Encode Sans Semi Condensed"/>
                    <a:ea typeface="Encode Sans Semi Condensed"/>
                    <a:cs typeface="Encode Sans Semi Condensed"/>
                    <a:sym typeface="Encode Sans Semi Condensed"/>
                  </a:rPr>
                  <a:t>complexity but still allow information to flow in the sequence (see paper for more information).</a:t>
                </a:r>
              </a:p>
            </p:txBody>
          </p:sp>
        </mc:Choice>
        <mc:Fallback xmlns="">
          <p:sp>
            <p:nvSpPr>
              <p:cNvPr id="5" name="TextBox 4">
                <a:extLst>
                  <a:ext uri="{FF2B5EF4-FFF2-40B4-BE49-F238E27FC236}">
                    <a16:creationId xmlns:a16="http://schemas.microsoft.com/office/drawing/2014/main" id="{26C06E73-AA76-4318-B658-5A86F574EDBB}"/>
                  </a:ext>
                </a:extLst>
              </p:cNvPr>
              <p:cNvSpPr txBox="1">
                <a:spLocks noRot="1" noChangeAspect="1" noMove="1" noResize="1" noEditPoints="1" noAdjustHandles="1" noChangeArrowheads="1" noChangeShapeType="1" noTextEdit="1"/>
              </p:cNvSpPr>
              <p:nvPr/>
            </p:nvSpPr>
            <p:spPr>
              <a:xfrm>
                <a:off x="933651" y="1614382"/>
                <a:ext cx="10655166" cy="1384995"/>
              </a:xfrm>
              <a:prstGeom prst="rect">
                <a:avLst/>
              </a:prstGeom>
              <a:blipFill>
                <a:blip r:embed="rId2"/>
                <a:stretch>
                  <a:fillRect l="-1144" t="-4846" b="-11454"/>
                </a:stretch>
              </a:blipFill>
            </p:spPr>
            <p:txBody>
              <a:bodyPr/>
              <a:lstStyle/>
              <a:p>
                <a:r>
                  <a:rPr lang="LID4096">
                    <a:noFill/>
                  </a:rPr>
                  <a:t> </a:t>
                </a:r>
              </a:p>
            </p:txBody>
          </p:sp>
        </mc:Fallback>
      </mc:AlternateContent>
      <p:pic>
        <p:nvPicPr>
          <p:cNvPr id="4" name="Picture 3">
            <a:extLst>
              <a:ext uri="{FF2B5EF4-FFF2-40B4-BE49-F238E27FC236}">
                <a16:creationId xmlns:a16="http://schemas.microsoft.com/office/drawing/2014/main" id="{AD6B8A6F-7259-48FD-8CD6-64324A6129A2}"/>
              </a:ext>
            </a:extLst>
          </p:cNvPr>
          <p:cNvPicPr>
            <a:picLocks noChangeAspect="1"/>
          </p:cNvPicPr>
          <p:nvPr/>
        </p:nvPicPr>
        <p:blipFill>
          <a:blip r:embed="rId3"/>
          <a:stretch>
            <a:fillRect/>
          </a:stretch>
        </p:blipFill>
        <p:spPr>
          <a:xfrm>
            <a:off x="1196340" y="3520440"/>
            <a:ext cx="9578340" cy="2570513"/>
          </a:xfrm>
          <a:prstGeom prst="rect">
            <a:avLst/>
          </a:prstGeom>
        </p:spPr>
      </p:pic>
    </p:spTree>
    <p:extLst>
      <p:ext uri="{BB962C8B-B14F-4D97-AF65-F5344CB8AC3E}">
        <p14:creationId xmlns:p14="http://schemas.microsoft.com/office/powerpoint/2010/main" val="17950785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t>BigBird</a:t>
            </a:r>
            <a:endParaRPr lang="LID4096" dirty="0"/>
          </a:p>
        </p:txBody>
      </p:sp>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954107"/>
          </a:xfrm>
          <a:prstGeom prst="rect">
            <a:avLst/>
          </a:prstGeom>
          <a:noFill/>
        </p:spPr>
        <p:txBody>
          <a:bodyPr wrap="square" rtlCol="0">
            <a:spAutoFit/>
          </a:bodyPr>
          <a:lstStyle/>
          <a:p>
            <a:r>
              <a:rPr lang="en-US" sz="2800" b="1" dirty="0">
                <a:solidFill>
                  <a:schemeClr val="dk2"/>
                </a:solidFill>
                <a:latin typeface="Encode Sans Semi Condensed"/>
              </a:rPr>
              <a:t>Results</a:t>
            </a:r>
            <a:r>
              <a:rPr lang="en-US" sz="2800" dirty="0">
                <a:solidFill>
                  <a:schemeClr val="dk2"/>
                </a:solidFill>
                <a:latin typeface="Encode Sans Semi Condensed"/>
              </a:rPr>
              <a:t>: </a:t>
            </a:r>
            <a:r>
              <a:rPr lang="en-US" sz="2800" dirty="0" err="1">
                <a:solidFill>
                  <a:schemeClr val="dk2"/>
                </a:solidFill>
                <a:latin typeface="Encode Sans Semi Condensed"/>
              </a:rPr>
              <a:t>BigBird</a:t>
            </a:r>
            <a:r>
              <a:rPr lang="en-US" sz="2800" dirty="0">
                <a:solidFill>
                  <a:schemeClr val="dk2"/>
                </a:solidFill>
                <a:latin typeface="Encode Sans Semi Condensed"/>
              </a:rPr>
              <a:t> can process up to 4096 (!) tokens, and shows SOTA results on Question Answering.</a:t>
            </a:r>
          </a:p>
        </p:txBody>
      </p:sp>
      <p:pic>
        <p:nvPicPr>
          <p:cNvPr id="6" name="Picture 5">
            <a:extLst>
              <a:ext uri="{FF2B5EF4-FFF2-40B4-BE49-F238E27FC236}">
                <a16:creationId xmlns:a16="http://schemas.microsoft.com/office/drawing/2014/main" id="{EE5183DB-E199-439B-9B72-F323F064EBDD}"/>
              </a:ext>
            </a:extLst>
          </p:cNvPr>
          <p:cNvPicPr>
            <a:picLocks noChangeAspect="1"/>
          </p:cNvPicPr>
          <p:nvPr/>
        </p:nvPicPr>
        <p:blipFill>
          <a:blip r:embed="rId2"/>
          <a:stretch>
            <a:fillRect/>
          </a:stretch>
        </p:blipFill>
        <p:spPr>
          <a:xfrm>
            <a:off x="838200" y="2841510"/>
            <a:ext cx="10631384" cy="2896004"/>
          </a:xfrm>
          <a:prstGeom prst="rect">
            <a:avLst/>
          </a:prstGeom>
        </p:spPr>
      </p:pic>
    </p:spTree>
    <p:extLst>
      <p:ext uri="{BB962C8B-B14F-4D97-AF65-F5344CB8AC3E}">
        <p14:creationId xmlns:p14="http://schemas.microsoft.com/office/powerpoint/2010/main" val="3742778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id="{B16F12E0-9172-4126-81A8-83C62D059138}"/>
              </a:ext>
            </a:extLst>
          </p:cNvPr>
          <p:cNvSpPr>
            <a:spLocks noGrp="1"/>
          </p:cNvSpPr>
          <p:nvPr>
            <p:ph type="title"/>
          </p:nvPr>
        </p:nvSpPr>
        <p:spPr>
          <a:xfrm>
            <a:off x="1557691" y="-120969"/>
            <a:ext cx="9275097" cy="1092400"/>
          </a:xfrm>
        </p:spPr>
        <p:txBody>
          <a:bodyPr/>
          <a:lstStyle/>
          <a:p>
            <a:pPr algn="ctr"/>
            <a:r>
              <a:rPr lang="en-US" sz="3600" dirty="0">
                <a:solidFill>
                  <a:schemeClr val="bg1"/>
                </a:solidFill>
              </a:rPr>
              <a:t>BERT Architecture</a:t>
            </a:r>
          </a:p>
        </p:txBody>
      </p:sp>
      <p:pic>
        <p:nvPicPr>
          <p:cNvPr id="87042" name="Picture 2">
            <a:extLst>
              <a:ext uri="{FF2B5EF4-FFF2-40B4-BE49-F238E27FC236}">
                <a16:creationId xmlns:a16="http://schemas.microsoft.com/office/drawing/2014/main" id="{B84816C4-74FE-4FBB-B0A4-0D425D583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61" t="28809" r="63607" b="1443"/>
          <a:stretch/>
        </p:blipFill>
        <p:spPr bwMode="auto">
          <a:xfrm>
            <a:off x="4161322" y="1388185"/>
            <a:ext cx="3503596" cy="510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5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D88F7A-7EC8-4118-83EF-AF75E6EF408E}"/>
              </a:ext>
            </a:extLst>
          </p:cNvPr>
          <p:cNvSpPr>
            <a:spLocks noGrp="1"/>
          </p:cNvSpPr>
          <p:nvPr>
            <p:ph type="body" idx="10"/>
          </p:nvPr>
        </p:nvSpPr>
        <p:spPr/>
        <p:txBody>
          <a:bodyPr/>
          <a:lstStyle/>
          <a:p>
            <a:endParaRPr lang="LID4096"/>
          </a:p>
        </p:txBody>
      </p:sp>
      <p:sp>
        <p:nvSpPr>
          <p:cNvPr id="4" name="Slide Number Placeholder 3">
            <a:extLst>
              <a:ext uri="{FF2B5EF4-FFF2-40B4-BE49-F238E27FC236}">
                <a16:creationId xmlns:a16="http://schemas.microsoft.com/office/drawing/2014/main" id="{257901CE-8537-43B4-A551-A509A2E83A5E}"/>
              </a:ext>
            </a:extLst>
          </p:cNvPr>
          <p:cNvSpPr>
            <a:spLocks noGrp="1"/>
          </p:cNvSpPr>
          <p:nvPr>
            <p:ph type="sldNum" sz="quarter" idx="4"/>
          </p:nvPr>
        </p:nvSpPr>
        <p:spPr/>
        <p:txBody>
          <a:bodyPr/>
          <a:lstStyle/>
          <a:p>
            <a:fld id="{944CD609-5E62-406B-841E-66A7FD8A976C}" type="slidenum">
              <a:rPr lang="LID4096" smtClean="0"/>
              <a:t>90</a:t>
            </a:fld>
            <a:endParaRPr lang="LID4096"/>
          </a:p>
        </p:txBody>
      </p:sp>
      <p:sp>
        <p:nvSpPr>
          <p:cNvPr id="5" name="Rectangle: Rounded Corners 4">
            <a:extLst>
              <a:ext uri="{FF2B5EF4-FFF2-40B4-BE49-F238E27FC236}">
                <a16:creationId xmlns:a16="http://schemas.microsoft.com/office/drawing/2014/main" id="{C9EEF8B0-381E-46C0-9984-B31B19106909}"/>
              </a:ext>
            </a:extLst>
          </p:cNvPr>
          <p:cNvSpPr/>
          <p:nvPr/>
        </p:nvSpPr>
        <p:spPr>
          <a:xfrm>
            <a:off x="1362888" y="1530220"/>
            <a:ext cx="9466223" cy="4976951"/>
          </a:xfrm>
          <a:prstGeom prst="roundRect">
            <a:avLst>
              <a:gd name="adj" fmla="val 9511"/>
            </a:avLst>
          </a:prstGeom>
          <a:solidFill>
            <a:schemeClr val="accent5"/>
          </a:solidFill>
          <a:ln w="571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6" name="Rectangle 5">
            <a:extLst>
              <a:ext uri="{FF2B5EF4-FFF2-40B4-BE49-F238E27FC236}">
                <a16:creationId xmlns:a16="http://schemas.microsoft.com/office/drawing/2014/main" id="{17BED32D-F350-4B64-960B-2E6250A3AE67}"/>
              </a:ext>
            </a:extLst>
          </p:cNvPr>
          <p:cNvSpPr/>
          <p:nvPr/>
        </p:nvSpPr>
        <p:spPr>
          <a:xfrm>
            <a:off x="8100028" y="2098308"/>
            <a:ext cx="2064250" cy="209558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Connector 7">
            <a:extLst>
              <a:ext uri="{FF2B5EF4-FFF2-40B4-BE49-F238E27FC236}">
                <a16:creationId xmlns:a16="http://schemas.microsoft.com/office/drawing/2014/main" id="{04AAECB1-6D0E-452B-86F0-B2ED77E7EC0C}"/>
              </a:ext>
            </a:extLst>
          </p:cNvPr>
          <p:cNvCxnSpPr>
            <a:cxnSpLocks/>
          </p:cNvCxnSpPr>
          <p:nvPr/>
        </p:nvCxnSpPr>
        <p:spPr>
          <a:xfrm>
            <a:off x="1780674" y="2618073"/>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23CE82-75E0-4861-9D42-1C1AD30E3DB9}"/>
              </a:ext>
            </a:extLst>
          </p:cNvPr>
          <p:cNvCxnSpPr>
            <a:cxnSpLocks/>
          </p:cNvCxnSpPr>
          <p:nvPr/>
        </p:nvCxnSpPr>
        <p:spPr>
          <a:xfrm>
            <a:off x="1780674" y="4397141"/>
            <a:ext cx="582781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D8E326-3275-4715-BCE0-7128AF69EBB9}"/>
              </a:ext>
            </a:extLst>
          </p:cNvPr>
          <p:cNvSpPr txBox="1"/>
          <p:nvPr/>
        </p:nvSpPr>
        <p:spPr>
          <a:xfrm>
            <a:off x="1659202" y="2023454"/>
            <a:ext cx="6440826" cy="584775"/>
          </a:xfrm>
          <a:prstGeom prst="rect">
            <a:avLst/>
          </a:prstGeom>
          <a:noFill/>
        </p:spPr>
        <p:txBody>
          <a:bodyPr wrap="square" rtlCol="0">
            <a:spAutoFit/>
          </a:bodyPr>
          <a:lstStyle/>
          <a:p>
            <a:r>
              <a:rPr lang="en-US" sz="3200" dirty="0">
                <a:solidFill>
                  <a:schemeClr val="dk2"/>
                </a:solidFill>
                <a:latin typeface="Encode Sans Semi Condensed Blac" panose="00000A06000000000000" pitchFamily="2" charset="0"/>
              </a:rPr>
              <a:t>Architecture</a:t>
            </a:r>
            <a:r>
              <a:rPr lang="en-US" sz="3200" dirty="0">
                <a:solidFill>
                  <a:schemeClr val="dk2"/>
                </a:solidFill>
                <a:latin typeface="Encode Sans Semi Condensed"/>
              </a:rPr>
              <a:t>: Small Encoder</a:t>
            </a:r>
            <a:endParaRPr lang="LID4096" sz="4000" dirty="0">
              <a:solidFill>
                <a:schemeClr val="dk2"/>
              </a:solidFill>
              <a:latin typeface="Encode Sans Semi Condensed"/>
            </a:endParaRPr>
          </a:p>
        </p:txBody>
      </p:sp>
      <p:sp>
        <p:nvSpPr>
          <p:cNvPr id="12" name="TextBox 11">
            <a:extLst>
              <a:ext uri="{FF2B5EF4-FFF2-40B4-BE49-F238E27FC236}">
                <a16:creationId xmlns:a16="http://schemas.microsoft.com/office/drawing/2014/main" id="{3EA734DE-544F-4A38-A435-8F0D9B9F89AD}"/>
              </a:ext>
            </a:extLst>
          </p:cNvPr>
          <p:cNvSpPr txBox="1"/>
          <p:nvPr/>
        </p:nvSpPr>
        <p:spPr>
          <a:xfrm>
            <a:off x="1756330" y="2880119"/>
            <a:ext cx="5364955"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Task</a:t>
            </a:r>
            <a:r>
              <a:rPr lang="en-US" sz="3600" dirty="0">
                <a:solidFill>
                  <a:schemeClr val="dk2"/>
                </a:solidFill>
                <a:latin typeface="Encode Sans Semi Condensed"/>
              </a:rPr>
              <a:t>: MLM + Distillation</a:t>
            </a:r>
            <a:endParaRPr lang="LID4096" sz="4400" dirty="0">
              <a:solidFill>
                <a:schemeClr val="dk2"/>
              </a:solidFill>
              <a:latin typeface="Encode Sans Semi Condensed"/>
            </a:endParaRPr>
          </a:p>
        </p:txBody>
      </p:sp>
      <p:cxnSp>
        <p:nvCxnSpPr>
          <p:cNvPr id="14" name="Straight Connector 13">
            <a:extLst>
              <a:ext uri="{FF2B5EF4-FFF2-40B4-BE49-F238E27FC236}">
                <a16:creationId xmlns:a16="http://schemas.microsoft.com/office/drawing/2014/main" id="{680441E8-FF90-4D45-AB01-EA7ABA39B1D6}"/>
              </a:ext>
            </a:extLst>
          </p:cNvPr>
          <p:cNvCxnSpPr>
            <a:cxnSpLocks/>
          </p:cNvCxnSpPr>
          <p:nvPr/>
        </p:nvCxnSpPr>
        <p:spPr>
          <a:xfrm>
            <a:off x="1756330" y="3530821"/>
            <a:ext cx="58521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58DB6C-652D-457D-9642-D75A2C58942B}"/>
              </a:ext>
            </a:extLst>
          </p:cNvPr>
          <p:cNvSpPr txBox="1"/>
          <p:nvPr/>
        </p:nvSpPr>
        <p:spPr>
          <a:xfrm>
            <a:off x="1718673" y="3736444"/>
            <a:ext cx="5827816" cy="646331"/>
          </a:xfrm>
          <a:prstGeom prst="rect">
            <a:avLst/>
          </a:prstGeom>
          <a:noFill/>
        </p:spPr>
        <p:txBody>
          <a:bodyPr wrap="square" rtlCol="0">
            <a:spAutoFit/>
          </a:bodyPr>
          <a:lstStyle/>
          <a:p>
            <a:r>
              <a:rPr lang="en-US" sz="3600" dirty="0">
                <a:solidFill>
                  <a:schemeClr val="dk2"/>
                </a:solidFill>
                <a:latin typeface="Encode Sans Semi Condensed Blac" panose="00000A06000000000000" pitchFamily="2" charset="0"/>
              </a:rPr>
              <a:t>Notes</a:t>
            </a:r>
            <a:r>
              <a:rPr lang="en-US" sz="3600" dirty="0">
                <a:solidFill>
                  <a:schemeClr val="dk2"/>
                </a:solidFill>
                <a:latin typeface="Encode Sans Semi Condensed"/>
              </a:rPr>
              <a:t>: An efficient, distilled </a:t>
            </a:r>
            <a:endParaRPr lang="LID4096" sz="4400" dirty="0">
              <a:solidFill>
                <a:schemeClr val="dk2"/>
              </a:solidFill>
              <a:latin typeface="Encode Sans Semi Condensed"/>
            </a:endParaRPr>
          </a:p>
        </p:txBody>
      </p:sp>
      <p:cxnSp>
        <p:nvCxnSpPr>
          <p:cNvPr id="17" name="Straight Connector 16">
            <a:extLst>
              <a:ext uri="{FF2B5EF4-FFF2-40B4-BE49-F238E27FC236}">
                <a16:creationId xmlns:a16="http://schemas.microsoft.com/office/drawing/2014/main" id="{FAD17A30-C60E-40C6-A9A4-F24A92F1F5E3}"/>
              </a:ext>
            </a:extLst>
          </p:cNvPr>
          <p:cNvCxnSpPr>
            <a:cxnSpLocks/>
          </p:cNvCxnSpPr>
          <p:nvPr/>
        </p:nvCxnSpPr>
        <p:spPr>
          <a:xfrm>
            <a:off x="1768502" y="5175183"/>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216BEC-D42A-4B96-9FF0-6A0636B5A5E8}"/>
              </a:ext>
            </a:extLst>
          </p:cNvPr>
          <p:cNvCxnSpPr>
            <a:cxnSpLocks/>
          </p:cNvCxnSpPr>
          <p:nvPr/>
        </p:nvCxnSpPr>
        <p:spPr>
          <a:xfrm>
            <a:off x="1780674" y="5943599"/>
            <a:ext cx="839577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A14076-8C77-4564-BF64-9BAD23AA3ACF}"/>
              </a:ext>
            </a:extLst>
          </p:cNvPr>
          <p:cNvSpPr txBox="1"/>
          <p:nvPr/>
        </p:nvSpPr>
        <p:spPr>
          <a:xfrm>
            <a:off x="1780674" y="5273251"/>
            <a:ext cx="8445605" cy="646331"/>
          </a:xfrm>
          <a:prstGeom prst="rect">
            <a:avLst/>
          </a:prstGeom>
          <a:noFill/>
        </p:spPr>
        <p:txBody>
          <a:bodyPr wrap="square" rtlCol="0">
            <a:spAutoFit/>
          </a:bodyPr>
          <a:lstStyle/>
          <a:p>
            <a:endParaRPr lang="LID4096" sz="3600" dirty="0">
              <a:solidFill>
                <a:schemeClr val="dk2"/>
              </a:solidFill>
              <a:latin typeface="Encode Sans Semi Condensed"/>
            </a:endParaRPr>
          </a:p>
        </p:txBody>
      </p:sp>
      <p:sp>
        <p:nvSpPr>
          <p:cNvPr id="25" name="TextBox 24">
            <a:extLst>
              <a:ext uri="{FF2B5EF4-FFF2-40B4-BE49-F238E27FC236}">
                <a16:creationId xmlns:a16="http://schemas.microsoft.com/office/drawing/2014/main" id="{BFF01542-2952-4252-BC6E-A73672856C19}"/>
              </a:ext>
            </a:extLst>
          </p:cNvPr>
          <p:cNvSpPr txBox="1"/>
          <p:nvPr/>
        </p:nvSpPr>
        <p:spPr>
          <a:xfrm>
            <a:off x="1780674" y="4527339"/>
            <a:ext cx="8445605" cy="646331"/>
          </a:xfrm>
          <a:prstGeom prst="rect">
            <a:avLst/>
          </a:prstGeom>
          <a:noFill/>
        </p:spPr>
        <p:txBody>
          <a:bodyPr wrap="square" rtlCol="0">
            <a:spAutoFit/>
          </a:bodyPr>
          <a:lstStyle/>
          <a:p>
            <a:r>
              <a:rPr lang="en-US" sz="3600" dirty="0">
                <a:solidFill>
                  <a:schemeClr val="dk2"/>
                </a:solidFill>
                <a:latin typeface="Encode Sans Semi Condensed"/>
              </a:rPr>
              <a:t>BERT.</a:t>
            </a:r>
            <a:endParaRPr lang="LID4096" sz="3600" dirty="0">
              <a:solidFill>
                <a:schemeClr val="dk2"/>
              </a:solidFill>
              <a:latin typeface="Encode Sans Semi Condensed"/>
            </a:endParaRPr>
          </a:p>
        </p:txBody>
      </p:sp>
      <p:sp>
        <p:nvSpPr>
          <p:cNvPr id="30" name="Title 7">
            <a:extLst>
              <a:ext uri="{FF2B5EF4-FFF2-40B4-BE49-F238E27FC236}">
                <a16:creationId xmlns:a16="http://schemas.microsoft.com/office/drawing/2014/main" id="{E7CB19D2-6A3E-463B-ADE5-320700A81405}"/>
              </a:ext>
            </a:extLst>
          </p:cNvPr>
          <p:cNvSpPr txBox="1">
            <a:spLocks/>
          </p:cNvSpPr>
          <p:nvPr/>
        </p:nvSpPr>
        <p:spPr>
          <a:xfrm>
            <a:off x="1554014" y="-119092"/>
            <a:ext cx="9275097" cy="10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4200"/>
              <a:buFont typeface="Encode Sans Semi Condensed"/>
              <a:buNone/>
              <a:defRPr sz="3733" b="1" i="0" u="none" strike="noStrike" cap="none">
                <a:solidFill>
                  <a:schemeClr val="bg1"/>
                </a:solidFill>
                <a:latin typeface="Encode Sans Semi Condensed"/>
                <a:ea typeface="Encode Sans Semi Condensed"/>
                <a:cs typeface="Encode Sans Semi Condensed"/>
                <a:sym typeface="Encode Sans Semi Condensed"/>
              </a:defRPr>
            </a:lvl1pPr>
            <a:lvl2pPr marR="0" lvl="1"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2pPr>
            <a:lvl3pPr marR="0" lvl="2"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3pPr>
            <a:lvl4pPr marR="0" lvl="3"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4pPr>
            <a:lvl5pPr marR="0" lvl="4"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5pPr>
            <a:lvl6pPr marR="0" lvl="5"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6pPr>
            <a:lvl7pPr marR="0" lvl="6"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7pPr>
            <a:lvl8pPr marR="0" lvl="7"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8pPr>
            <a:lvl9pPr marR="0" lvl="8" algn="ctr" rtl="0" eaLnBrk="1" hangingPunct="1">
              <a:lnSpc>
                <a:spcPct val="100000"/>
              </a:lnSpc>
              <a:spcBef>
                <a:spcPts val="0"/>
              </a:spcBef>
              <a:spcAft>
                <a:spcPts val="0"/>
              </a:spcAft>
              <a:buClr>
                <a:schemeClr val="dk1"/>
              </a:buClr>
              <a:buSzPts val="4200"/>
              <a:buFont typeface="Encode Sans Semi Condensed"/>
              <a:buNone/>
              <a:defRPr sz="5600" b="0" i="0" u="none" strike="noStrike" cap="none">
                <a:solidFill>
                  <a:schemeClr val="dk1"/>
                </a:solidFill>
                <a:latin typeface="Encode Sans Semi Condensed"/>
                <a:ea typeface="Encode Sans Semi Condensed"/>
                <a:cs typeface="Encode Sans Semi Condensed"/>
                <a:sym typeface="Encode Sans Semi Condensed"/>
              </a:defRPr>
            </a:lvl9pPr>
          </a:lstStyle>
          <a:p>
            <a:r>
              <a:rPr lang="en-US" dirty="0" err="1">
                <a:hlinkClick r:id="rId2">
                  <a:extLst>
                    <a:ext uri="{A12FA001-AC4F-418D-AE19-62706E023703}">
                      <ahyp:hlinkClr xmlns:ahyp="http://schemas.microsoft.com/office/drawing/2018/hyperlinkcolor" val="tx"/>
                    </a:ext>
                  </a:extLst>
                </a:hlinkClick>
              </a:rPr>
              <a:t>DistillBERT</a:t>
            </a:r>
            <a:endParaRPr lang="LID4096" dirty="0"/>
          </a:p>
        </p:txBody>
      </p:sp>
      <p:pic>
        <p:nvPicPr>
          <p:cNvPr id="21" name="Picture 2" descr="Bert (Sesame Street) ~ Everything You Need to Know with Photos | Videos">
            <a:extLst>
              <a:ext uri="{FF2B5EF4-FFF2-40B4-BE49-F238E27FC236}">
                <a16:creationId xmlns:a16="http://schemas.microsoft.com/office/drawing/2014/main" id="{1076C2FB-37A8-46B4-87BB-26C7D74245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7924912" y="2142132"/>
            <a:ext cx="1770731" cy="17707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ert (Sesame Street) ~ Everything You Need to Know with Photos | Videos">
            <a:extLst>
              <a:ext uri="{FF2B5EF4-FFF2-40B4-BE49-F238E27FC236}">
                <a16:creationId xmlns:a16="http://schemas.microsoft.com/office/drawing/2014/main" id="{B0CD4FFC-E7FD-451E-9425-DA4DA02E6E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9364595" y="3187092"/>
            <a:ext cx="841352" cy="84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40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hlinkClick r:id="rId2">
                  <a:extLst>
                    <a:ext uri="{A12FA001-AC4F-418D-AE19-62706E023703}">
                      <ahyp:hlinkClr xmlns:ahyp="http://schemas.microsoft.com/office/drawing/2018/hyperlinkcolor" val="tx"/>
                    </a:ext>
                  </a:extLst>
                </a:hlinkClick>
              </a:rPr>
              <a:t>DistillBERT</a:t>
            </a:r>
            <a:endParaRPr lang="LID4096" dirty="0"/>
          </a:p>
        </p:txBody>
      </p:sp>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3108543"/>
          </a:xfrm>
          <a:prstGeom prst="rect">
            <a:avLst/>
          </a:prstGeom>
          <a:noFill/>
        </p:spPr>
        <p:txBody>
          <a:bodyPr wrap="square" rtlCol="0">
            <a:spAutoFit/>
          </a:bodyPr>
          <a:lstStyle/>
          <a:p>
            <a:r>
              <a:rPr lang="en-US" sz="2800" b="1" dirty="0">
                <a:solidFill>
                  <a:schemeClr val="dk2"/>
                </a:solidFill>
                <a:latin typeface="Encode Sans Semi Condensed"/>
              </a:rPr>
              <a:t>Problem</a:t>
            </a:r>
            <a:r>
              <a:rPr lang="en-US" sz="2800" dirty="0">
                <a:solidFill>
                  <a:schemeClr val="dk2"/>
                </a:solidFill>
                <a:latin typeface="Encode Sans Semi Condensed"/>
              </a:rPr>
              <a:t>: The pretrained language models have many parameters, resulting in long inference time. In addition, even loading a large LM requires expensive hardware.</a:t>
            </a:r>
          </a:p>
          <a:p>
            <a:r>
              <a:rPr lang="en-US" sz="2800" b="1" dirty="0">
                <a:solidFill>
                  <a:schemeClr val="dk2"/>
                </a:solidFill>
                <a:latin typeface="Encode Sans Semi Condensed"/>
              </a:rPr>
              <a:t>Naïve</a:t>
            </a:r>
            <a:r>
              <a:rPr lang="en-US" sz="2800" dirty="0">
                <a:solidFill>
                  <a:schemeClr val="dk2"/>
                </a:solidFill>
                <a:latin typeface="Encode Sans Semi Condensed"/>
              </a:rPr>
              <a:t> </a:t>
            </a:r>
            <a:r>
              <a:rPr lang="en-US" sz="2800" b="1" dirty="0">
                <a:solidFill>
                  <a:schemeClr val="dk2"/>
                </a:solidFill>
                <a:latin typeface="Encode Sans Semi Condensed"/>
              </a:rPr>
              <a:t>Solution</a:t>
            </a:r>
            <a:r>
              <a:rPr lang="en-US" sz="2800" dirty="0">
                <a:solidFill>
                  <a:schemeClr val="dk2"/>
                </a:solidFill>
                <a:latin typeface="Encode Sans Semi Condensed"/>
              </a:rPr>
              <a:t>: Train smaller LMs. Problem: worse results. </a:t>
            </a:r>
          </a:p>
          <a:p>
            <a:r>
              <a:rPr lang="en-US" sz="2800" dirty="0">
                <a:solidFill>
                  <a:schemeClr val="dk2"/>
                </a:solidFill>
                <a:latin typeface="Encode Sans Semi Condensed"/>
              </a:rPr>
              <a:t>So the question is, is there a way to get large-LM like results while using less parameters?</a:t>
            </a:r>
          </a:p>
          <a:p>
            <a:r>
              <a:rPr lang="en-US" sz="2800" b="1" dirty="0">
                <a:solidFill>
                  <a:schemeClr val="dk2"/>
                </a:solidFill>
                <a:latin typeface="Encode Sans Semi Condensed"/>
              </a:rPr>
              <a:t>Better</a:t>
            </a:r>
            <a:r>
              <a:rPr lang="en-US" sz="2800" dirty="0">
                <a:solidFill>
                  <a:schemeClr val="dk2"/>
                </a:solidFill>
                <a:latin typeface="Encode Sans Semi Condensed"/>
              </a:rPr>
              <a:t> </a:t>
            </a:r>
            <a:r>
              <a:rPr lang="en-US" sz="2800" b="1" dirty="0">
                <a:solidFill>
                  <a:schemeClr val="dk2"/>
                </a:solidFill>
                <a:latin typeface="Encode Sans Semi Condensed"/>
              </a:rPr>
              <a:t>Solution</a:t>
            </a:r>
            <a:r>
              <a:rPr lang="en-US" sz="2800" dirty="0">
                <a:solidFill>
                  <a:schemeClr val="dk2"/>
                </a:solidFill>
                <a:latin typeface="Encode Sans Semi Condensed"/>
              </a:rPr>
              <a:t>: Compress a large LM!</a:t>
            </a:r>
          </a:p>
        </p:txBody>
      </p:sp>
      <p:pic>
        <p:nvPicPr>
          <p:cNvPr id="7" name="Picture 2" descr="Bert (Sesame Street) ~ Everything You Need to Know with Photos | Videos">
            <a:extLst>
              <a:ext uri="{FF2B5EF4-FFF2-40B4-BE49-F238E27FC236}">
                <a16:creationId xmlns:a16="http://schemas.microsoft.com/office/drawing/2014/main" id="{820BB9CC-ED23-40DE-B379-40253AE131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8055516" y="4241243"/>
            <a:ext cx="1770731" cy="17707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ert (Sesame Street) ~ Everything You Need to Know with Photos | Videos">
            <a:extLst>
              <a:ext uri="{FF2B5EF4-FFF2-40B4-BE49-F238E27FC236}">
                <a16:creationId xmlns:a16="http://schemas.microsoft.com/office/drawing/2014/main" id="{6761BC92-2A14-4DE3-BBF7-57178EDC7F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9495199" y="5286203"/>
            <a:ext cx="841352" cy="84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27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a:t>Background – Model Compression</a:t>
            </a:r>
            <a:endParaRPr lang="LID4096" dirty="0"/>
          </a:p>
        </p:txBody>
      </p:sp>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3970318"/>
          </a:xfrm>
          <a:prstGeom prst="rect">
            <a:avLst/>
          </a:prstGeom>
          <a:noFill/>
        </p:spPr>
        <p:txBody>
          <a:bodyPr wrap="square" rtlCol="0">
            <a:spAutoFit/>
          </a:bodyPr>
          <a:lstStyle/>
          <a:p>
            <a:r>
              <a:rPr lang="en-US" sz="2800" dirty="0">
                <a:solidFill>
                  <a:schemeClr val="dk2"/>
                </a:solidFill>
                <a:latin typeface="Encode Sans Semi Condensed"/>
              </a:rPr>
              <a:t>There are three main ways to compress a large model:</a:t>
            </a:r>
          </a:p>
          <a:p>
            <a:pPr marL="514350" indent="-514350">
              <a:buFont typeface="+mj-lt"/>
              <a:buAutoNum type="arabicPeriod"/>
            </a:pPr>
            <a:r>
              <a:rPr lang="en-US" sz="2800" b="1" dirty="0">
                <a:solidFill>
                  <a:schemeClr val="dk2"/>
                </a:solidFill>
                <a:latin typeface="Encode Sans Semi Condensed"/>
              </a:rPr>
              <a:t>Pruning</a:t>
            </a:r>
            <a:r>
              <a:rPr lang="en-US" sz="2800" dirty="0">
                <a:solidFill>
                  <a:schemeClr val="dk2"/>
                </a:solidFill>
                <a:latin typeface="Encode Sans Semi Condensed"/>
              </a:rPr>
              <a:t>: Start with a large model, then iteratively remove layers/attention heads/weights and continue training of smaller model.</a:t>
            </a:r>
          </a:p>
          <a:p>
            <a:pPr marL="514350" indent="-514350">
              <a:buFont typeface="+mj-lt"/>
              <a:buAutoNum type="arabicPeriod"/>
            </a:pPr>
            <a:r>
              <a:rPr lang="en-US" sz="2800" b="1" dirty="0">
                <a:solidFill>
                  <a:schemeClr val="dk2"/>
                </a:solidFill>
                <a:latin typeface="Encode Sans Semi Condensed"/>
              </a:rPr>
              <a:t>Quantization</a:t>
            </a:r>
            <a:r>
              <a:rPr lang="en-US" sz="2800" dirty="0">
                <a:solidFill>
                  <a:schemeClr val="dk2"/>
                </a:solidFill>
                <a:latin typeface="Encode Sans Semi Condensed"/>
              </a:rPr>
              <a:t>: Represent model’s weights using lower precision. Instead of 32floats use 16float for example.</a:t>
            </a:r>
          </a:p>
          <a:p>
            <a:pPr marL="514350" indent="-514350">
              <a:buFont typeface="+mj-lt"/>
              <a:buAutoNum type="arabicPeriod"/>
            </a:pPr>
            <a:r>
              <a:rPr lang="en-US" sz="2800" b="1" dirty="0">
                <a:solidFill>
                  <a:schemeClr val="dk2"/>
                </a:solidFill>
                <a:latin typeface="Encode Sans Semi Condensed"/>
              </a:rPr>
              <a:t>Knowledge</a:t>
            </a:r>
            <a:r>
              <a:rPr lang="en-US" sz="2800" dirty="0">
                <a:solidFill>
                  <a:schemeClr val="dk2"/>
                </a:solidFill>
                <a:latin typeface="Encode Sans Semi Condensed"/>
              </a:rPr>
              <a:t> </a:t>
            </a:r>
            <a:r>
              <a:rPr lang="en-US" sz="2800" b="1" dirty="0">
                <a:solidFill>
                  <a:schemeClr val="dk2"/>
                </a:solidFill>
                <a:latin typeface="Encode Sans Semi Condensed"/>
              </a:rPr>
              <a:t>Distillation</a:t>
            </a:r>
            <a:r>
              <a:rPr lang="en-US" sz="2800" dirty="0">
                <a:solidFill>
                  <a:schemeClr val="dk2"/>
                </a:solidFill>
                <a:latin typeface="Encode Sans Semi Condensed"/>
              </a:rPr>
              <a:t>: Train a small model to mimic the large model’s outputs.</a:t>
            </a:r>
          </a:p>
          <a:p>
            <a:pPr marL="514350" indent="-514350">
              <a:buFont typeface="+mj-lt"/>
              <a:buAutoNum type="arabicPeriod"/>
            </a:pPr>
            <a:endParaRPr lang="en-US" sz="2800" dirty="0">
              <a:solidFill>
                <a:schemeClr val="dk2"/>
              </a:solidFill>
              <a:latin typeface="Encode Sans Semi Condensed"/>
            </a:endParaRPr>
          </a:p>
        </p:txBody>
      </p:sp>
      <p:pic>
        <p:nvPicPr>
          <p:cNvPr id="7" name="Picture 2" descr="Bert (Sesame Street) ~ Everything You Need to Know with Photos | Videos">
            <a:extLst>
              <a:ext uri="{FF2B5EF4-FFF2-40B4-BE49-F238E27FC236}">
                <a16:creationId xmlns:a16="http://schemas.microsoft.com/office/drawing/2014/main" id="{820BB9CC-ED23-40DE-B379-40253AE131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7887430" y="4773710"/>
            <a:ext cx="1770731" cy="17707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ert (Sesame Street) ~ Everything You Need to Know with Photos | Videos">
            <a:extLst>
              <a:ext uri="{FF2B5EF4-FFF2-40B4-BE49-F238E27FC236}">
                <a16:creationId xmlns:a16="http://schemas.microsoft.com/office/drawing/2014/main" id="{6761BC92-2A14-4DE3-BBF7-57178EDC7F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rot="368438">
            <a:off x="9159023" y="5802102"/>
            <a:ext cx="841352" cy="84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548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a:t>Background - Knowledge Distillation</a:t>
            </a:r>
            <a:endParaRPr lang="LID4096"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dk2"/>
                    </a:solidFill>
                    <a:latin typeface="Encode Sans Semi Condensed"/>
                  </a:rPr>
                  <a:t>We have a teacher model T and a student model S, both give an input return logits for the possible classes.</a:t>
                </a:r>
              </a:p>
              <a:p>
                <a:pPr marL="457200" indent="-457200">
                  <a:buFont typeface="Arial" panose="020B0604020202020204" pitchFamily="34" charset="0"/>
                  <a:buChar char="•"/>
                </a:pPr>
                <a:r>
                  <a:rPr lang="en-US" sz="2800" dirty="0">
                    <a:solidFill>
                      <a:schemeClr val="dk2"/>
                    </a:solidFill>
                    <a:latin typeface="Encode Sans Semi Condensed"/>
                  </a:rPr>
                  <a:t>The student is trained using and extrapolation of two losses:</a:t>
                </a:r>
              </a:p>
              <a:p>
                <a:pPr marL="971550" lvl="1" indent="-514350">
                  <a:buFont typeface="+mj-lt"/>
                  <a:buAutoNum type="arabicPeriod"/>
                </a:pPr>
                <a:r>
                  <a:rPr lang="en-US" sz="2800" dirty="0">
                    <a:solidFill>
                      <a:schemeClr val="dk2"/>
                    </a:solidFill>
                    <a:latin typeface="Encode Sans Semi Condensed"/>
                  </a:rPr>
                  <a:t>The loss on the task.</a:t>
                </a:r>
              </a:p>
              <a:p>
                <a:pPr lvl="2"/>
                <a14:m>
                  <m:oMathPara xmlns:m="http://schemas.openxmlformats.org/officeDocument/2006/math">
                    <m:oMathParaPr>
                      <m:jc m:val="centerGroup"/>
                    </m:oMathParaPr>
                    <m:oMath xmlns:m="http://schemas.openxmlformats.org/officeDocument/2006/math">
                      <m:sSub>
                        <m:sSubPr>
                          <m:ctrlPr>
                            <a:rPr lang="en-US" sz="2800" i="1">
                              <a:solidFill>
                                <a:schemeClr val="dk2"/>
                              </a:solidFill>
                              <a:latin typeface="Cambria Math" panose="02040503050406030204" pitchFamily="18" charset="0"/>
                            </a:rPr>
                          </m:ctrlPr>
                        </m:sSubPr>
                        <m:e>
                          <m:r>
                            <a:rPr lang="en-US" sz="2800">
                              <a:solidFill>
                                <a:schemeClr val="dk2"/>
                              </a:solidFill>
                              <a:latin typeface="Cambria Math" panose="02040503050406030204" pitchFamily="18" charset="0"/>
                            </a:rPr>
                            <m:t>𝐿</m:t>
                          </m:r>
                        </m:e>
                        <m:sub>
                          <m:r>
                            <a:rPr lang="en-US" sz="2800">
                              <a:solidFill>
                                <a:schemeClr val="dk2"/>
                              </a:solidFill>
                              <a:latin typeface="Cambria Math" panose="02040503050406030204" pitchFamily="18" charset="0"/>
                            </a:rPr>
                            <m:t>𝑡𝑎𝑠𝑘</m:t>
                          </m:r>
                        </m:sub>
                      </m:sSub>
                      <m:r>
                        <a:rPr lang="en-US" sz="2800">
                          <a:solidFill>
                            <a:schemeClr val="dk2"/>
                          </a:solidFill>
                          <a:latin typeface="Cambria Math" panose="02040503050406030204" pitchFamily="18" charset="0"/>
                        </a:rPr>
                        <m:t>=</m:t>
                      </m:r>
                      <m:r>
                        <a:rPr lang="en-US" sz="2800">
                          <a:solidFill>
                            <a:schemeClr val="dk2"/>
                          </a:solidFill>
                          <a:latin typeface="Cambria Math" panose="02040503050406030204" pitchFamily="18" charset="0"/>
                        </a:rPr>
                        <m:t>𝐶𝐸</m:t>
                      </m:r>
                      <m:r>
                        <a:rPr lang="en-US" sz="2800">
                          <a:solidFill>
                            <a:schemeClr val="dk2"/>
                          </a:solidFill>
                          <a:latin typeface="Cambria Math" panose="02040503050406030204" pitchFamily="18" charset="0"/>
                        </a:rPr>
                        <m:t>(</m:t>
                      </m:r>
                      <m:sSub>
                        <m:sSubPr>
                          <m:ctrlPr>
                            <a:rPr lang="en-US" sz="2800" i="1">
                              <a:solidFill>
                                <a:schemeClr val="dk2"/>
                              </a:solidFill>
                              <a:latin typeface="Cambria Math" panose="02040503050406030204" pitchFamily="18" charset="0"/>
                            </a:rPr>
                          </m:ctrlPr>
                        </m:sSubPr>
                        <m:e>
                          <m:acc>
                            <m:accPr>
                              <m:chr m:val="̂"/>
                              <m:ctrlPr>
                                <a:rPr lang="en-US" sz="2800" i="1">
                                  <a:solidFill>
                                    <a:schemeClr val="dk2"/>
                                  </a:solidFill>
                                  <a:latin typeface="Cambria Math" panose="02040503050406030204" pitchFamily="18" charset="0"/>
                                </a:rPr>
                              </m:ctrlPr>
                            </m:accPr>
                            <m:e>
                              <m:r>
                                <a:rPr lang="en-US" sz="2800">
                                  <a:solidFill>
                                    <a:schemeClr val="dk2"/>
                                  </a:solidFill>
                                  <a:latin typeface="Cambria Math" panose="02040503050406030204" pitchFamily="18" charset="0"/>
                                </a:rPr>
                                <m:t>𝑦</m:t>
                              </m:r>
                            </m:e>
                          </m:acc>
                        </m:e>
                        <m:sub>
                          <m:r>
                            <a:rPr lang="en-US" sz="2800">
                              <a:solidFill>
                                <a:schemeClr val="dk2"/>
                              </a:solidFill>
                              <a:latin typeface="Cambria Math" panose="02040503050406030204" pitchFamily="18" charset="0"/>
                            </a:rPr>
                            <m:t>𝑠𝑡𝑢𝑑𝑒𝑛𝑡</m:t>
                          </m:r>
                        </m:sub>
                      </m:sSub>
                      <m:r>
                        <a:rPr lang="en-US" sz="2800">
                          <a:solidFill>
                            <a:schemeClr val="dk2"/>
                          </a:solidFill>
                          <a:latin typeface="Cambria Math" panose="02040503050406030204" pitchFamily="18" charset="0"/>
                        </a:rPr>
                        <m:t>, </m:t>
                      </m:r>
                      <m:r>
                        <a:rPr lang="en-US" sz="2800">
                          <a:solidFill>
                            <a:schemeClr val="dk2"/>
                          </a:solidFill>
                          <a:latin typeface="Cambria Math" panose="02040503050406030204" pitchFamily="18" charset="0"/>
                        </a:rPr>
                        <m:t>𝑦</m:t>
                      </m:r>
                      <m:r>
                        <a:rPr lang="en-US" sz="2800">
                          <a:solidFill>
                            <a:schemeClr val="dk2"/>
                          </a:solidFill>
                          <a:latin typeface="Cambria Math" panose="02040503050406030204" pitchFamily="18" charset="0"/>
                        </a:rPr>
                        <m:t>)</m:t>
                      </m:r>
                    </m:oMath>
                  </m:oMathPara>
                </a14:m>
                <a:endParaRPr lang="en-US" sz="2800" dirty="0">
                  <a:solidFill>
                    <a:schemeClr val="dk2"/>
                  </a:solidFill>
                  <a:latin typeface="Encode Sans Semi Condensed"/>
                </a:endParaRPr>
              </a:p>
              <a:p>
                <a:pPr marL="971550" lvl="1" indent="-514350">
                  <a:buFont typeface="+mj-lt"/>
                  <a:buAutoNum type="arabicPeriod"/>
                </a:pPr>
                <a:r>
                  <a:rPr lang="en-US" sz="2800" dirty="0">
                    <a:solidFill>
                      <a:schemeClr val="dk2"/>
                    </a:solidFill>
                    <a:latin typeface="Encode Sans Semi Condensed"/>
                  </a:rPr>
                  <a:t>The KL divergence from the teacher model’s distribution:</a:t>
                </a:r>
              </a:p>
              <a:p>
                <a:pPr lvl="1"/>
                <a14:m>
                  <m:oMathPara xmlns:m="http://schemas.openxmlformats.org/officeDocument/2006/math">
                    <m:oMathParaPr>
                      <m:jc m:val="centerGroup"/>
                    </m:oMathParaPr>
                    <m:oMath xmlns:m="http://schemas.openxmlformats.org/officeDocument/2006/math">
                      <m:sSub>
                        <m:sSubPr>
                          <m:ctrlPr>
                            <a:rPr lang="en-US" sz="2800" i="1">
                              <a:solidFill>
                                <a:schemeClr val="dk2"/>
                              </a:solidFill>
                              <a:latin typeface="Cambria Math" panose="02040503050406030204" pitchFamily="18" charset="0"/>
                            </a:rPr>
                          </m:ctrlPr>
                        </m:sSubPr>
                        <m:e>
                          <m:r>
                            <a:rPr lang="en-US" sz="2800">
                              <a:solidFill>
                                <a:schemeClr val="dk2"/>
                              </a:solidFill>
                              <a:latin typeface="Cambria Math" panose="02040503050406030204" pitchFamily="18" charset="0"/>
                            </a:rPr>
                            <m:t>𝐿</m:t>
                          </m:r>
                        </m:e>
                        <m:sub>
                          <m:r>
                            <a:rPr lang="en-US" sz="2800">
                              <a:solidFill>
                                <a:schemeClr val="dk2"/>
                              </a:solidFill>
                              <a:latin typeface="Cambria Math" panose="02040503050406030204" pitchFamily="18" charset="0"/>
                            </a:rPr>
                            <m:t>𝐾𝐿</m:t>
                          </m:r>
                        </m:sub>
                      </m:sSub>
                      <m:r>
                        <a:rPr lang="en-US" sz="2800">
                          <a:solidFill>
                            <a:schemeClr val="dk2"/>
                          </a:solidFill>
                          <a:latin typeface="Cambria Math" panose="02040503050406030204" pitchFamily="18" charset="0"/>
                        </a:rPr>
                        <m:t>=</m:t>
                      </m:r>
                      <m:r>
                        <a:rPr lang="en-US" sz="2800">
                          <a:solidFill>
                            <a:schemeClr val="dk2"/>
                          </a:solidFill>
                          <a:latin typeface="Cambria Math" panose="02040503050406030204" pitchFamily="18" charset="0"/>
                        </a:rPr>
                        <m:t>𝐾𝐿</m:t>
                      </m:r>
                      <m:r>
                        <a:rPr lang="en-US" sz="2800">
                          <a:solidFill>
                            <a:schemeClr val="dk2"/>
                          </a:solidFill>
                          <a:latin typeface="Cambria Math" panose="02040503050406030204" pitchFamily="18" charset="0"/>
                        </a:rPr>
                        <m:t>(</m:t>
                      </m:r>
                      <m:sSub>
                        <m:sSubPr>
                          <m:ctrlPr>
                            <a:rPr lang="en-US" sz="2800" i="1">
                              <a:solidFill>
                                <a:schemeClr val="dk2"/>
                              </a:solidFill>
                              <a:latin typeface="Cambria Math" panose="02040503050406030204" pitchFamily="18" charset="0"/>
                            </a:rPr>
                          </m:ctrlPr>
                        </m:sSubPr>
                        <m:e>
                          <m:acc>
                            <m:accPr>
                              <m:chr m:val="̂"/>
                              <m:ctrlPr>
                                <a:rPr lang="en-US" sz="2800" i="1">
                                  <a:solidFill>
                                    <a:schemeClr val="dk2"/>
                                  </a:solidFill>
                                  <a:latin typeface="Cambria Math" panose="02040503050406030204" pitchFamily="18" charset="0"/>
                                </a:rPr>
                              </m:ctrlPr>
                            </m:accPr>
                            <m:e>
                              <m:r>
                                <a:rPr lang="en-US" sz="2800">
                                  <a:solidFill>
                                    <a:schemeClr val="dk2"/>
                                  </a:solidFill>
                                  <a:latin typeface="Cambria Math" panose="02040503050406030204" pitchFamily="18" charset="0"/>
                                </a:rPr>
                                <m:t>𝑦</m:t>
                              </m:r>
                            </m:e>
                          </m:acc>
                        </m:e>
                        <m:sub>
                          <m:r>
                            <a:rPr lang="en-US" sz="2800">
                              <a:solidFill>
                                <a:schemeClr val="dk2"/>
                              </a:solidFill>
                              <a:latin typeface="Cambria Math" panose="02040503050406030204" pitchFamily="18" charset="0"/>
                            </a:rPr>
                            <m:t>𝑠𝑡𝑢𝑑𝑒𝑛𝑡</m:t>
                          </m:r>
                        </m:sub>
                      </m:sSub>
                      <m:r>
                        <a:rPr lang="en-US" sz="2800">
                          <a:solidFill>
                            <a:schemeClr val="dk2"/>
                          </a:solidFill>
                          <a:latin typeface="Cambria Math" panose="02040503050406030204" pitchFamily="18" charset="0"/>
                        </a:rPr>
                        <m:t>,</m:t>
                      </m:r>
                      <m:sSub>
                        <m:sSubPr>
                          <m:ctrlPr>
                            <a:rPr lang="en-US" sz="2800" i="1">
                              <a:solidFill>
                                <a:schemeClr val="dk2"/>
                              </a:solidFill>
                              <a:latin typeface="Cambria Math" panose="02040503050406030204" pitchFamily="18" charset="0"/>
                            </a:rPr>
                          </m:ctrlPr>
                        </m:sSubPr>
                        <m:e>
                          <m:acc>
                            <m:accPr>
                              <m:chr m:val="̂"/>
                              <m:ctrlPr>
                                <a:rPr lang="en-US" sz="2800" i="1">
                                  <a:solidFill>
                                    <a:schemeClr val="dk2"/>
                                  </a:solidFill>
                                  <a:latin typeface="Cambria Math" panose="02040503050406030204" pitchFamily="18" charset="0"/>
                                </a:rPr>
                              </m:ctrlPr>
                            </m:accPr>
                            <m:e>
                              <m:r>
                                <a:rPr lang="en-US" sz="2800">
                                  <a:solidFill>
                                    <a:schemeClr val="dk2"/>
                                  </a:solidFill>
                                  <a:latin typeface="Cambria Math" panose="02040503050406030204" pitchFamily="18" charset="0"/>
                                </a:rPr>
                                <m:t>𝑦</m:t>
                              </m:r>
                            </m:e>
                          </m:acc>
                        </m:e>
                        <m:sub>
                          <m:r>
                            <a:rPr lang="en-US" sz="2800">
                              <a:solidFill>
                                <a:schemeClr val="dk2"/>
                              </a:solidFill>
                              <a:latin typeface="Cambria Math" panose="02040503050406030204" pitchFamily="18" charset="0"/>
                            </a:rPr>
                            <m:t>𝑡𝑒𝑎𝑐</m:t>
                          </m:r>
                          <m:r>
                            <a:rPr lang="en-US" sz="2800">
                              <a:solidFill>
                                <a:schemeClr val="dk2"/>
                              </a:solidFill>
                              <a:latin typeface="Cambria Math" panose="02040503050406030204" pitchFamily="18" charset="0"/>
                            </a:rPr>
                            <m:t>h</m:t>
                          </m:r>
                          <m:r>
                            <a:rPr lang="en-US" sz="2800">
                              <a:solidFill>
                                <a:schemeClr val="dk2"/>
                              </a:solidFill>
                              <a:latin typeface="Cambria Math" panose="02040503050406030204" pitchFamily="18" charset="0"/>
                            </a:rPr>
                            <m:t>𝑒𝑟</m:t>
                          </m:r>
                        </m:sub>
                      </m:sSub>
                      <m:r>
                        <a:rPr lang="en-US" sz="2800">
                          <a:solidFill>
                            <a:schemeClr val="dk2"/>
                          </a:solidFill>
                          <a:latin typeface="Cambria Math" panose="02040503050406030204" pitchFamily="18" charset="0"/>
                        </a:rPr>
                        <m:t>)</m:t>
                      </m:r>
                    </m:oMath>
                  </m:oMathPara>
                </a14:m>
                <a:endParaRPr lang="en-US" sz="2800" dirty="0">
                  <a:solidFill>
                    <a:schemeClr val="dk2"/>
                  </a:solidFill>
                  <a:latin typeface="Encode Sans Semi Condensed"/>
                </a:endParaRPr>
              </a:p>
              <a:p>
                <a:pPr lvl="1"/>
                <a:r>
                  <a:rPr lang="en-US" sz="2800" dirty="0">
                    <a:solidFill>
                      <a:schemeClr val="dk2"/>
                    </a:solidFill>
                    <a:latin typeface="Encode Sans Semi Condensed"/>
                  </a:rPr>
                  <a:t>The final loss will be:</a:t>
                </a:r>
              </a:p>
              <a:p>
                <a:pPr lvl="1"/>
                <a14:m>
                  <m:oMathPara xmlns:m="http://schemas.openxmlformats.org/officeDocument/2006/math">
                    <m:oMathParaPr>
                      <m:jc m:val="centerGroup"/>
                    </m:oMathParaPr>
                    <m:oMath xmlns:m="http://schemas.openxmlformats.org/officeDocument/2006/math">
                      <m:r>
                        <a:rPr lang="en-US" sz="2800">
                          <a:solidFill>
                            <a:schemeClr val="dk2"/>
                          </a:solidFill>
                          <a:latin typeface="Cambria Math" panose="02040503050406030204" pitchFamily="18" charset="0"/>
                        </a:rPr>
                        <m:t>𝐿</m:t>
                      </m:r>
                      <m:r>
                        <a:rPr lang="en-US" sz="2800">
                          <a:solidFill>
                            <a:schemeClr val="dk2"/>
                          </a:solidFill>
                          <a:latin typeface="Cambria Math" panose="02040503050406030204" pitchFamily="18" charset="0"/>
                        </a:rPr>
                        <m:t>=</m:t>
                      </m:r>
                      <m:r>
                        <a:rPr lang="en-US" sz="2800">
                          <a:solidFill>
                            <a:schemeClr val="dk2"/>
                          </a:solidFill>
                          <a:latin typeface="Cambria Math" panose="02040503050406030204" pitchFamily="18" charset="0"/>
                        </a:rPr>
                        <m:t>𝛼</m:t>
                      </m:r>
                      <m:r>
                        <a:rPr lang="en-US" sz="2800">
                          <a:solidFill>
                            <a:schemeClr val="dk2"/>
                          </a:solidFill>
                          <a:latin typeface="Cambria Math" panose="02040503050406030204" pitchFamily="18" charset="0"/>
                        </a:rPr>
                        <m:t>⋅</m:t>
                      </m:r>
                      <m:sSub>
                        <m:sSubPr>
                          <m:ctrlPr>
                            <a:rPr lang="en-US" sz="2800" i="1">
                              <a:solidFill>
                                <a:schemeClr val="dk2"/>
                              </a:solidFill>
                              <a:latin typeface="Cambria Math" panose="02040503050406030204" pitchFamily="18" charset="0"/>
                            </a:rPr>
                          </m:ctrlPr>
                        </m:sSubPr>
                        <m:e>
                          <m:r>
                            <a:rPr lang="en-US" sz="2800">
                              <a:solidFill>
                                <a:schemeClr val="dk2"/>
                              </a:solidFill>
                              <a:latin typeface="Cambria Math" panose="02040503050406030204" pitchFamily="18" charset="0"/>
                            </a:rPr>
                            <m:t>𝐿</m:t>
                          </m:r>
                        </m:e>
                        <m:sub>
                          <m:r>
                            <a:rPr lang="en-US" sz="2800">
                              <a:solidFill>
                                <a:schemeClr val="dk2"/>
                              </a:solidFill>
                              <a:latin typeface="Cambria Math" panose="02040503050406030204" pitchFamily="18" charset="0"/>
                            </a:rPr>
                            <m:t>𝑡𝑎𝑠𝑘</m:t>
                          </m:r>
                        </m:sub>
                      </m:sSub>
                      <m:r>
                        <a:rPr lang="en-US" sz="2800">
                          <a:solidFill>
                            <a:schemeClr val="dk2"/>
                          </a:solidFill>
                          <a:latin typeface="Cambria Math" panose="02040503050406030204" pitchFamily="18" charset="0"/>
                        </a:rPr>
                        <m:t>+</m:t>
                      </m:r>
                      <m:d>
                        <m:dPr>
                          <m:ctrlPr>
                            <a:rPr lang="en-US" sz="2800" i="1">
                              <a:solidFill>
                                <a:schemeClr val="dk2"/>
                              </a:solidFill>
                              <a:latin typeface="Cambria Math" panose="02040503050406030204" pitchFamily="18" charset="0"/>
                            </a:rPr>
                          </m:ctrlPr>
                        </m:dPr>
                        <m:e>
                          <m:r>
                            <a:rPr lang="en-US" sz="2800">
                              <a:solidFill>
                                <a:schemeClr val="dk2"/>
                              </a:solidFill>
                              <a:latin typeface="Cambria Math" panose="02040503050406030204" pitchFamily="18" charset="0"/>
                            </a:rPr>
                            <m:t>1</m:t>
                          </m:r>
                          <m:r>
                            <a:rPr lang="en-US" sz="2800">
                              <a:solidFill>
                                <a:schemeClr val="dk2"/>
                              </a:solidFill>
                              <a:latin typeface="Cambria Math" panose="02040503050406030204" pitchFamily="18" charset="0"/>
                            </a:rPr>
                            <m:t>−</m:t>
                          </m:r>
                          <m:r>
                            <a:rPr lang="en-US" sz="2800">
                              <a:solidFill>
                                <a:schemeClr val="dk2"/>
                              </a:solidFill>
                              <a:latin typeface="Cambria Math" panose="02040503050406030204" pitchFamily="18" charset="0"/>
                            </a:rPr>
                            <m:t>𝛼</m:t>
                          </m:r>
                        </m:e>
                      </m:d>
                      <m:r>
                        <a:rPr lang="en-US" sz="2800">
                          <a:solidFill>
                            <a:schemeClr val="dk2"/>
                          </a:solidFill>
                          <a:latin typeface="Cambria Math" panose="02040503050406030204" pitchFamily="18" charset="0"/>
                        </a:rPr>
                        <m:t>⋅</m:t>
                      </m:r>
                      <m:sSub>
                        <m:sSubPr>
                          <m:ctrlPr>
                            <a:rPr lang="en-US" sz="2800" i="1">
                              <a:solidFill>
                                <a:schemeClr val="dk2"/>
                              </a:solidFill>
                              <a:latin typeface="Cambria Math" panose="02040503050406030204" pitchFamily="18" charset="0"/>
                            </a:rPr>
                          </m:ctrlPr>
                        </m:sSubPr>
                        <m:e>
                          <m:r>
                            <a:rPr lang="en-US" sz="2800">
                              <a:solidFill>
                                <a:schemeClr val="dk2"/>
                              </a:solidFill>
                              <a:latin typeface="Cambria Math" panose="02040503050406030204" pitchFamily="18" charset="0"/>
                            </a:rPr>
                            <m:t>𝐿</m:t>
                          </m:r>
                        </m:e>
                        <m:sub>
                          <m:r>
                            <a:rPr lang="en-US" sz="2800">
                              <a:solidFill>
                                <a:schemeClr val="dk2"/>
                              </a:solidFill>
                              <a:latin typeface="Cambria Math" panose="02040503050406030204" pitchFamily="18" charset="0"/>
                            </a:rPr>
                            <m:t>𝐾𝐿</m:t>
                          </m:r>
                        </m:sub>
                      </m:sSub>
                    </m:oMath>
                  </m:oMathPara>
                </a14:m>
                <a:endParaRPr lang="en-US" sz="2800" dirty="0">
                  <a:solidFill>
                    <a:schemeClr val="dk2"/>
                  </a:solidFill>
                  <a:latin typeface="Encode Sans Semi Condensed"/>
                </a:endParaRPr>
              </a:p>
              <a:p>
                <a:pPr lvl="1"/>
                <a:endParaRPr lang="en-US" sz="2800" dirty="0">
                  <a:solidFill>
                    <a:schemeClr val="dk2"/>
                  </a:solidFill>
                  <a:latin typeface="Encode Sans Semi Condensed"/>
                </a:endParaRPr>
              </a:p>
            </p:txBody>
          </p:sp>
        </mc:Choice>
        <mc:Fallback xmlns="">
          <p:sp>
            <p:nvSpPr>
              <p:cNvPr id="5" name="TextBox 4">
                <a:extLst>
                  <a:ext uri="{FF2B5EF4-FFF2-40B4-BE49-F238E27FC236}">
                    <a16:creationId xmlns:a16="http://schemas.microsoft.com/office/drawing/2014/main" id="{26C06E73-AA76-4318-B658-5A86F574EDBB}"/>
                  </a:ext>
                </a:extLst>
              </p:cNvPr>
              <p:cNvSpPr txBox="1">
                <a:spLocks noRot="1" noChangeAspect="1" noMove="1" noResize="1" noEditPoints="1" noAdjustHandles="1" noChangeArrowheads="1" noChangeShapeType="1" noTextEdit="1"/>
              </p:cNvSpPr>
              <p:nvPr/>
            </p:nvSpPr>
            <p:spPr>
              <a:xfrm>
                <a:off x="933651" y="1614382"/>
                <a:ext cx="10655166" cy="4401205"/>
              </a:xfrm>
              <a:prstGeom prst="rect">
                <a:avLst/>
              </a:prstGeom>
              <a:blipFill>
                <a:blip r:embed="rId2"/>
                <a:stretch>
                  <a:fillRect l="-1144" t="-1524"/>
                </a:stretch>
              </a:blipFill>
            </p:spPr>
            <p:txBody>
              <a:bodyPr/>
              <a:lstStyle/>
              <a:p>
                <a:r>
                  <a:rPr lang="LID4096">
                    <a:noFill/>
                  </a:rPr>
                  <a:t> </a:t>
                </a:r>
              </a:p>
            </p:txBody>
          </p:sp>
        </mc:Fallback>
      </mc:AlternateContent>
      <p:pic>
        <p:nvPicPr>
          <p:cNvPr id="13" name="Picture 2" descr="Bert (Sesame Street) ~ Everything You Need to Know with Photos | Videos">
            <a:extLst>
              <a:ext uri="{FF2B5EF4-FFF2-40B4-BE49-F238E27FC236}">
                <a16:creationId xmlns:a16="http://schemas.microsoft.com/office/drawing/2014/main" id="{7E11FD72-BFA7-4FB6-B266-DE37D423BE4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a:off x="8301045" y="4739394"/>
            <a:ext cx="1770731" cy="17707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ert (Sesame Street) ~ Everything You Need to Know with Photos | Videos">
            <a:extLst>
              <a:ext uri="{FF2B5EF4-FFF2-40B4-BE49-F238E27FC236}">
                <a16:creationId xmlns:a16="http://schemas.microsoft.com/office/drawing/2014/main" id="{C6CE5F5B-5F42-4B5C-93C7-D4588BA3B9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875" b="99375" l="10000" r="90000">
                        <a14:foregroundMark x1="32188" y1="96875" x2="66875" y2="97188"/>
                        <a14:foregroundMark x1="66875" y1="97188" x2="43125" y2="94063"/>
                        <a14:foregroundMark x1="43125" y1="94063" x2="55625" y2="63125"/>
                        <a14:foregroundMark x1="55625" y1="63125" x2="36875" y2="48125"/>
                        <a14:foregroundMark x1="36875" y1="48125" x2="36563" y2="45938"/>
                        <a14:foregroundMark x1="29063" y1="99375" x2="72188" y2="97813"/>
                        <a14:foregroundMark x1="38438" y1="6875" x2="37500" y2="10938"/>
                        <a14:foregroundMark x1="29688" y1="10313" x2="29688" y2="10313"/>
                        <a14:foregroundMark x1="26250" y1="15625" x2="26563" y2="125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1106545" y="5716331"/>
            <a:ext cx="841353" cy="841352"/>
          </a:xfrm>
          <a:prstGeom prst="rect">
            <a:avLst/>
          </a:prstGeom>
          <a:noFill/>
          <a:extLst>
            <a:ext uri="{909E8E84-426E-40DD-AFC4-6F175D3DCCD1}">
              <a14:hiddenFill xmlns:a14="http://schemas.microsoft.com/office/drawing/2010/main">
                <a:solidFill>
                  <a:srgbClr val="FFFFFF"/>
                </a:solidFill>
              </a14:hiddenFill>
            </a:ext>
          </a:extLst>
        </p:spPr>
      </p:pic>
      <p:sp>
        <p:nvSpPr>
          <p:cNvPr id="15" name="Speech Bubble: Rectangle with Corners Rounded 14">
            <a:extLst>
              <a:ext uri="{FF2B5EF4-FFF2-40B4-BE49-F238E27FC236}">
                <a16:creationId xmlns:a16="http://schemas.microsoft.com/office/drawing/2014/main" id="{750C7224-6EEE-4686-A247-411D669A455D}"/>
              </a:ext>
            </a:extLst>
          </p:cNvPr>
          <p:cNvSpPr/>
          <p:nvPr/>
        </p:nvSpPr>
        <p:spPr>
          <a:xfrm>
            <a:off x="9757191" y="5492338"/>
            <a:ext cx="841353" cy="315591"/>
          </a:xfrm>
          <a:prstGeom prst="wedgeRoundRectCallout">
            <a:avLst>
              <a:gd name="adj1" fmla="val -74641"/>
              <a:gd name="adj2" fmla="val 10099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0.2, 0.8</a:t>
            </a:r>
            <a:endParaRPr lang="LID4096" dirty="0"/>
          </a:p>
        </p:txBody>
      </p:sp>
      <p:sp>
        <p:nvSpPr>
          <p:cNvPr id="16" name="Speech Bubble: Rectangle with Corners Rounded 15">
            <a:extLst>
              <a:ext uri="{FF2B5EF4-FFF2-40B4-BE49-F238E27FC236}">
                <a16:creationId xmlns:a16="http://schemas.microsoft.com/office/drawing/2014/main" id="{F54E660B-5FC9-401E-B40A-832AE1F57279}"/>
              </a:ext>
            </a:extLst>
          </p:cNvPr>
          <p:cNvSpPr/>
          <p:nvPr/>
        </p:nvSpPr>
        <p:spPr>
          <a:xfrm>
            <a:off x="10265097" y="5917870"/>
            <a:ext cx="841353" cy="315591"/>
          </a:xfrm>
          <a:prstGeom prst="wedgeRoundRectCallout">
            <a:avLst>
              <a:gd name="adj1" fmla="val 78502"/>
              <a:gd name="adj2" fmla="val 7465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0.1, 0.9</a:t>
            </a:r>
            <a:endParaRPr lang="LID4096" dirty="0"/>
          </a:p>
        </p:txBody>
      </p:sp>
      <p:sp>
        <p:nvSpPr>
          <p:cNvPr id="17" name="Rectangle: Rounded Corners 16">
            <a:extLst>
              <a:ext uri="{FF2B5EF4-FFF2-40B4-BE49-F238E27FC236}">
                <a16:creationId xmlns:a16="http://schemas.microsoft.com/office/drawing/2014/main" id="{C1F67B70-1E6F-4EF6-A385-2EB80C818595}"/>
              </a:ext>
            </a:extLst>
          </p:cNvPr>
          <p:cNvSpPr/>
          <p:nvPr/>
        </p:nvSpPr>
        <p:spPr>
          <a:xfrm>
            <a:off x="9982502" y="4997063"/>
            <a:ext cx="837183" cy="3155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0,1</a:t>
            </a:r>
            <a:endParaRPr lang="LID4096" sz="1600" dirty="0"/>
          </a:p>
        </p:txBody>
      </p:sp>
      <p:sp>
        <p:nvSpPr>
          <p:cNvPr id="18" name="TextBox 17">
            <a:extLst>
              <a:ext uri="{FF2B5EF4-FFF2-40B4-BE49-F238E27FC236}">
                <a16:creationId xmlns:a16="http://schemas.microsoft.com/office/drawing/2014/main" id="{8D73A0D7-8AF6-4A53-A722-D0BDE2312E43}"/>
              </a:ext>
            </a:extLst>
          </p:cNvPr>
          <p:cNvSpPr txBox="1"/>
          <p:nvPr/>
        </p:nvSpPr>
        <p:spPr>
          <a:xfrm>
            <a:off x="9124497" y="4522107"/>
            <a:ext cx="2553195" cy="369332"/>
          </a:xfrm>
          <a:prstGeom prst="rect">
            <a:avLst/>
          </a:prstGeom>
          <a:noFill/>
        </p:spPr>
        <p:txBody>
          <a:bodyPr wrap="square" rtlCol="0">
            <a:spAutoFit/>
          </a:bodyPr>
          <a:lstStyle/>
          <a:p>
            <a:r>
              <a:rPr lang="en-US" dirty="0"/>
              <a:t>This product was great!</a:t>
            </a:r>
            <a:endParaRPr lang="LID4096" dirty="0"/>
          </a:p>
        </p:txBody>
      </p:sp>
      <p:sp>
        <p:nvSpPr>
          <p:cNvPr id="19" name="Rectangle: Rounded Corners 18">
            <a:extLst>
              <a:ext uri="{FF2B5EF4-FFF2-40B4-BE49-F238E27FC236}">
                <a16:creationId xmlns:a16="http://schemas.microsoft.com/office/drawing/2014/main" id="{D0B7184D-9DA9-4E4C-A1D3-C0DF048C8592}"/>
              </a:ext>
            </a:extLst>
          </p:cNvPr>
          <p:cNvSpPr/>
          <p:nvPr/>
        </p:nvSpPr>
        <p:spPr>
          <a:xfrm>
            <a:off x="8544105" y="4487118"/>
            <a:ext cx="3544786" cy="2162187"/>
          </a:xfrm>
          <a:prstGeom prst="roundRect">
            <a:avLst>
              <a:gd name="adj" fmla="val 7330"/>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109841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t>DistillBERT</a:t>
            </a:r>
            <a:endParaRPr lang="LID4096" dirty="0"/>
          </a:p>
        </p:txBody>
      </p:sp>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solidFill>
                  <a:schemeClr val="dk2"/>
                </a:solidFill>
                <a:latin typeface="Encode Sans Semi Condensed"/>
              </a:rPr>
              <a:t>DistillBERT</a:t>
            </a:r>
            <a:r>
              <a:rPr lang="en-US" sz="2800" dirty="0">
                <a:solidFill>
                  <a:schemeClr val="dk2"/>
                </a:solidFill>
                <a:latin typeface="Encode Sans Semi Condensed"/>
              </a:rPr>
              <a:t> is just a distilled version of </a:t>
            </a:r>
            <a:r>
              <a:rPr lang="en-US" sz="2800" dirty="0" err="1">
                <a:solidFill>
                  <a:schemeClr val="dk2"/>
                </a:solidFill>
                <a:latin typeface="Encode Sans Semi Condensed"/>
              </a:rPr>
              <a:t>bert</a:t>
            </a:r>
            <a:r>
              <a:rPr lang="en-US" sz="2800" dirty="0">
                <a:solidFill>
                  <a:schemeClr val="dk2"/>
                </a:solidFill>
                <a:latin typeface="Encode Sans Semi Condensed"/>
              </a:rPr>
              <a:t>.</a:t>
            </a:r>
          </a:p>
          <a:p>
            <a:pPr marL="457200" indent="-457200">
              <a:buFont typeface="Arial" panose="020B0604020202020204" pitchFamily="34" charset="0"/>
              <a:buChar char="•"/>
            </a:pPr>
            <a:r>
              <a:rPr lang="en-US" sz="2800" dirty="0">
                <a:solidFill>
                  <a:schemeClr val="dk2"/>
                </a:solidFill>
                <a:latin typeface="Encode Sans Semi Condensed"/>
              </a:rPr>
              <a:t>The distillation occurred during the training of a </a:t>
            </a:r>
            <a:r>
              <a:rPr lang="en-US" sz="2800" dirty="0" err="1">
                <a:solidFill>
                  <a:schemeClr val="dk2"/>
                </a:solidFill>
                <a:latin typeface="Encode Sans Semi Condensed"/>
              </a:rPr>
              <a:t>bert</a:t>
            </a:r>
            <a:r>
              <a:rPr lang="en-US" sz="2800" dirty="0">
                <a:solidFill>
                  <a:schemeClr val="dk2"/>
                </a:solidFill>
                <a:latin typeface="Encode Sans Semi Condensed"/>
              </a:rPr>
              <a:t> model and used a loss very similar to what we saw earlier (with a small addition)</a:t>
            </a:r>
          </a:p>
          <a:p>
            <a:pPr marL="457200" indent="-457200">
              <a:buFont typeface="Arial" panose="020B0604020202020204" pitchFamily="34" charset="0"/>
              <a:buChar char="•"/>
            </a:pPr>
            <a:r>
              <a:rPr lang="en-US" sz="2800" dirty="0">
                <a:solidFill>
                  <a:schemeClr val="dk2"/>
                </a:solidFill>
                <a:latin typeface="Encode Sans Semi Condensed"/>
              </a:rPr>
              <a:t>The resulting model has 40% less params and has faster inference by 60%.</a:t>
            </a:r>
          </a:p>
        </p:txBody>
      </p:sp>
      <p:pic>
        <p:nvPicPr>
          <p:cNvPr id="11" name="Picture 10">
            <a:extLst>
              <a:ext uri="{FF2B5EF4-FFF2-40B4-BE49-F238E27FC236}">
                <a16:creationId xmlns:a16="http://schemas.microsoft.com/office/drawing/2014/main" id="{5060DB94-EF2A-4482-BF9B-C75A4B075966}"/>
              </a:ext>
            </a:extLst>
          </p:cNvPr>
          <p:cNvPicPr>
            <a:picLocks noChangeAspect="1"/>
          </p:cNvPicPr>
          <p:nvPr/>
        </p:nvPicPr>
        <p:blipFill>
          <a:blip r:embed="rId2"/>
          <a:stretch>
            <a:fillRect/>
          </a:stretch>
        </p:blipFill>
        <p:spPr>
          <a:xfrm>
            <a:off x="3921446" y="3735850"/>
            <a:ext cx="4414032" cy="2974233"/>
          </a:xfrm>
          <a:prstGeom prst="rect">
            <a:avLst/>
          </a:prstGeom>
        </p:spPr>
      </p:pic>
    </p:spTree>
    <p:extLst>
      <p:ext uri="{BB962C8B-B14F-4D97-AF65-F5344CB8AC3E}">
        <p14:creationId xmlns:p14="http://schemas.microsoft.com/office/powerpoint/2010/main" val="645874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5932-2A1B-4CB9-ABB7-FC51B29ADA2C}"/>
              </a:ext>
            </a:extLst>
          </p:cNvPr>
          <p:cNvSpPr>
            <a:spLocks noGrp="1"/>
          </p:cNvSpPr>
          <p:nvPr>
            <p:ph type="title"/>
          </p:nvPr>
        </p:nvSpPr>
        <p:spPr/>
        <p:txBody>
          <a:bodyPr/>
          <a:lstStyle/>
          <a:p>
            <a:r>
              <a:rPr lang="en-US" dirty="0" err="1"/>
              <a:t>DistillBERT</a:t>
            </a:r>
            <a:endParaRPr lang="LID4096" dirty="0"/>
          </a:p>
        </p:txBody>
      </p:sp>
      <p:sp>
        <p:nvSpPr>
          <p:cNvPr id="5" name="TextBox 4">
            <a:extLst>
              <a:ext uri="{FF2B5EF4-FFF2-40B4-BE49-F238E27FC236}">
                <a16:creationId xmlns:a16="http://schemas.microsoft.com/office/drawing/2014/main" id="{26C06E73-AA76-4318-B658-5A86F574EDBB}"/>
              </a:ext>
            </a:extLst>
          </p:cNvPr>
          <p:cNvSpPr txBox="1"/>
          <p:nvPr/>
        </p:nvSpPr>
        <p:spPr>
          <a:xfrm>
            <a:off x="933651" y="1614382"/>
            <a:ext cx="10655166" cy="954107"/>
          </a:xfrm>
          <a:prstGeom prst="rect">
            <a:avLst/>
          </a:prstGeom>
          <a:noFill/>
        </p:spPr>
        <p:txBody>
          <a:bodyPr wrap="square" rtlCol="0">
            <a:spAutoFit/>
          </a:bodyPr>
          <a:lstStyle/>
          <a:p>
            <a:r>
              <a:rPr lang="en-US" sz="2800" b="1" dirty="0">
                <a:solidFill>
                  <a:schemeClr val="dk2"/>
                </a:solidFill>
                <a:latin typeface="Encode Sans Semi Condensed"/>
              </a:rPr>
              <a:t>Results</a:t>
            </a:r>
            <a:r>
              <a:rPr lang="en-US" sz="2800" dirty="0">
                <a:solidFill>
                  <a:schemeClr val="dk2"/>
                </a:solidFill>
                <a:latin typeface="Encode Sans Semi Condensed"/>
              </a:rPr>
              <a:t>: </a:t>
            </a:r>
            <a:r>
              <a:rPr lang="en-US" sz="2800" dirty="0" err="1">
                <a:solidFill>
                  <a:schemeClr val="dk2"/>
                </a:solidFill>
                <a:latin typeface="Encode Sans Semi Condensed"/>
              </a:rPr>
              <a:t>DistillBERT</a:t>
            </a:r>
            <a:r>
              <a:rPr lang="en-US" sz="2800" dirty="0">
                <a:solidFill>
                  <a:schemeClr val="dk2"/>
                </a:solidFill>
                <a:latin typeface="Encode Sans Semi Condensed"/>
              </a:rPr>
              <a:t> retains 97% percent of BERT’s performance (!) across a variety of tasks.</a:t>
            </a:r>
          </a:p>
        </p:txBody>
      </p:sp>
      <p:pic>
        <p:nvPicPr>
          <p:cNvPr id="4" name="Picture 3">
            <a:extLst>
              <a:ext uri="{FF2B5EF4-FFF2-40B4-BE49-F238E27FC236}">
                <a16:creationId xmlns:a16="http://schemas.microsoft.com/office/drawing/2014/main" id="{0BC0839D-DC6A-47F2-B0A6-A8585EED61F5}"/>
              </a:ext>
            </a:extLst>
          </p:cNvPr>
          <p:cNvPicPr>
            <a:picLocks noChangeAspect="1"/>
          </p:cNvPicPr>
          <p:nvPr/>
        </p:nvPicPr>
        <p:blipFill>
          <a:blip r:embed="rId2"/>
          <a:stretch>
            <a:fillRect/>
          </a:stretch>
        </p:blipFill>
        <p:spPr>
          <a:xfrm>
            <a:off x="1240971" y="3274515"/>
            <a:ext cx="9229106" cy="2162208"/>
          </a:xfrm>
          <a:prstGeom prst="rect">
            <a:avLst/>
          </a:prstGeom>
        </p:spPr>
      </p:pic>
    </p:spTree>
    <p:extLst>
      <p:ext uri="{BB962C8B-B14F-4D97-AF65-F5344CB8AC3E}">
        <p14:creationId xmlns:p14="http://schemas.microsoft.com/office/powerpoint/2010/main" val="1061616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A38B-FB3A-4A1A-8A0C-E8ED92DDC6A9}"/>
              </a:ext>
            </a:extLst>
          </p:cNvPr>
          <p:cNvSpPr>
            <a:spLocks noGrp="1"/>
          </p:cNvSpPr>
          <p:nvPr>
            <p:ph type="title"/>
          </p:nvPr>
        </p:nvSpPr>
        <p:spPr/>
        <p:txBody>
          <a:bodyPr/>
          <a:lstStyle/>
          <a:p>
            <a:r>
              <a:rPr lang="en-US" dirty="0"/>
              <a:t>Other Models</a:t>
            </a:r>
            <a:endParaRPr lang="LID4096" dirty="0"/>
          </a:p>
        </p:txBody>
      </p:sp>
      <p:sp>
        <p:nvSpPr>
          <p:cNvPr id="3" name="Text Placeholder 2">
            <a:extLst>
              <a:ext uri="{FF2B5EF4-FFF2-40B4-BE49-F238E27FC236}">
                <a16:creationId xmlns:a16="http://schemas.microsoft.com/office/drawing/2014/main" id="{6450CE73-7761-478D-AB7C-269D4A529C4D}"/>
              </a:ext>
            </a:extLst>
          </p:cNvPr>
          <p:cNvSpPr>
            <a:spLocks noGrp="1"/>
          </p:cNvSpPr>
          <p:nvPr>
            <p:ph type="body" idx="10"/>
          </p:nvPr>
        </p:nvSpPr>
        <p:spPr/>
        <p:txBody>
          <a:bodyPr/>
          <a:lstStyle/>
          <a:p>
            <a:r>
              <a:rPr lang="en-US" sz="2800" dirty="0" err="1"/>
              <a:t>AlBERT</a:t>
            </a:r>
            <a:r>
              <a:rPr lang="en-US" sz="2800" dirty="0"/>
              <a:t> – A lite BERT with parameter sharing</a:t>
            </a:r>
          </a:p>
          <a:p>
            <a:r>
              <a:rPr lang="en-US" sz="2800" dirty="0"/>
              <a:t>BART – Language Autoencoder</a:t>
            </a:r>
          </a:p>
          <a:p>
            <a:r>
              <a:rPr lang="en-US" sz="2800" dirty="0"/>
              <a:t>Ernie – LM with knowledge graphs</a:t>
            </a:r>
          </a:p>
          <a:p>
            <a:r>
              <a:rPr lang="en-US" sz="2800" dirty="0"/>
              <a:t>Retrieval-Based models</a:t>
            </a:r>
          </a:p>
          <a:p>
            <a:r>
              <a:rPr lang="en-US" sz="2800" dirty="0"/>
              <a:t>Multilingual Models (more on that later!)</a:t>
            </a:r>
          </a:p>
          <a:p>
            <a:r>
              <a:rPr lang="en-US" sz="2800" dirty="0"/>
              <a:t>Distill____</a:t>
            </a:r>
          </a:p>
          <a:p>
            <a:r>
              <a:rPr lang="en-US" sz="2800" dirty="0"/>
              <a:t>Multi-Modal Models</a:t>
            </a:r>
          </a:p>
          <a:p>
            <a:endParaRPr lang="LID4096" sz="2800" dirty="0"/>
          </a:p>
        </p:txBody>
      </p:sp>
      <p:sp>
        <p:nvSpPr>
          <p:cNvPr id="4" name="Slide Number Placeholder 3">
            <a:extLst>
              <a:ext uri="{FF2B5EF4-FFF2-40B4-BE49-F238E27FC236}">
                <a16:creationId xmlns:a16="http://schemas.microsoft.com/office/drawing/2014/main" id="{80439ACF-3D12-4898-8413-D18DC3F126FF}"/>
              </a:ext>
            </a:extLst>
          </p:cNvPr>
          <p:cNvSpPr>
            <a:spLocks noGrp="1"/>
          </p:cNvSpPr>
          <p:nvPr>
            <p:ph type="sldNum" sz="quarter" idx="4"/>
          </p:nvPr>
        </p:nvSpPr>
        <p:spPr/>
        <p:txBody>
          <a:bodyPr/>
          <a:lstStyle/>
          <a:p>
            <a:fld id="{944CD609-5E62-406B-841E-66A7FD8A976C}" type="slidenum">
              <a:rPr lang="LID4096" smtClean="0"/>
              <a:t>96</a:t>
            </a:fld>
            <a:endParaRPr lang="LID4096"/>
          </a:p>
        </p:txBody>
      </p:sp>
    </p:spTree>
    <p:extLst>
      <p:ext uri="{BB962C8B-B14F-4D97-AF65-F5344CB8AC3E}">
        <p14:creationId xmlns:p14="http://schemas.microsoft.com/office/powerpoint/2010/main" val="668112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56AC-78C3-4379-891E-931F2FCA1894}"/>
              </a:ext>
            </a:extLst>
          </p:cNvPr>
          <p:cNvSpPr>
            <a:spLocks noGrp="1"/>
          </p:cNvSpPr>
          <p:nvPr>
            <p:ph type="title"/>
          </p:nvPr>
        </p:nvSpPr>
        <p:spPr>
          <a:xfrm>
            <a:off x="3180505" y="2324980"/>
            <a:ext cx="5830990" cy="2208039"/>
          </a:xfrm>
        </p:spPr>
        <p:txBody>
          <a:bodyPr/>
          <a:lstStyle/>
          <a:p>
            <a:r>
              <a:rPr lang="en-US" dirty="0"/>
              <a:t>Have You Got Any Ideas?</a:t>
            </a:r>
            <a:endParaRPr lang="LID4096" dirty="0"/>
          </a:p>
        </p:txBody>
      </p:sp>
    </p:spTree>
    <p:extLst>
      <p:ext uri="{BB962C8B-B14F-4D97-AF65-F5344CB8AC3E}">
        <p14:creationId xmlns:p14="http://schemas.microsoft.com/office/powerpoint/2010/main" val="1699237040"/>
      </p:ext>
    </p:extLst>
  </p:cSld>
  <p:clrMapOvr>
    <a:masterClrMapping/>
  </p:clrMapOvr>
</p:sld>
</file>

<file path=ppt/theme/theme1.xml><?xml version="1.0" encoding="utf-8"?>
<a:theme xmlns:a="http://schemas.openxmlformats.org/drawingml/2006/main" name="NLP Rafael">
  <a:themeElements>
    <a:clrScheme name="Simple Light">
      <a:dk1>
        <a:srgbClr val="192E40"/>
      </a:dk1>
      <a:lt1>
        <a:srgbClr val="FCFCFC"/>
      </a:lt1>
      <a:dk2>
        <a:srgbClr val="192E40"/>
      </a:dk2>
      <a:lt2>
        <a:srgbClr val="EBF3F8"/>
      </a:lt2>
      <a:accent1>
        <a:srgbClr val="192E40"/>
      </a:accent1>
      <a:accent2>
        <a:srgbClr val="FFC479"/>
      </a:accent2>
      <a:accent3>
        <a:srgbClr val="FF9179"/>
      </a:accent3>
      <a:accent4>
        <a:srgbClr val="192E40"/>
      </a:accent4>
      <a:accent5>
        <a:srgbClr val="CBD9E2"/>
      </a:accent5>
      <a:accent6>
        <a:srgbClr val="FFC479"/>
      </a:accent6>
      <a:hlink>
        <a:srgbClr val="192E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LP Rafael" id="{07990B1F-7375-41CC-B430-B63E39638124}" vid="{F1D0326A-1C77-4413-888A-FAF1873BD003}"/>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NLP Rafael</Template>
  <TotalTime>6158</TotalTime>
  <Words>3299</Words>
  <Application>Microsoft Office PowerPoint</Application>
  <PresentationFormat>Widescreen</PresentationFormat>
  <Paragraphs>482</Paragraphs>
  <Slides>97</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97</vt:i4>
      </vt:variant>
    </vt:vector>
  </HeadingPairs>
  <TitlesOfParts>
    <vt:vector size="109" baseType="lpstr">
      <vt:lpstr>Arial</vt:lpstr>
      <vt:lpstr>Bradley Hand ITC</vt:lpstr>
      <vt:lpstr>Calibri</vt:lpstr>
      <vt:lpstr>Cambria Math</vt:lpstr>
      <vt:lpstr>Encode Sans Semi Condensed</vt:lpstr>
      <vt:lpstr>Encode Sans Semi Condensed Blac</vt:lpstr>
      <vt:lpstr>Montserrat</vt:lpstr>
      <vt:lpstr>Muli</vt:lpstr>
      <vt:lpstr>Proxima Nova</vt:lpstr>
      <vt:lpstr>Proxima Nova Semibold</vt:lpstr>
      <vt:lpstr>NLP Rafael</vt:lpstr>
      <vt:lpstr>Slidesgo Final Pages</vt:lpstr>
      <vt:lpstr>Lecture 11 – Pretraining &amp; Transformer Variants</vt:lpstr>
      <vt:lpstr>Table of Contents</vt:lpstr>
      <vt:lpstr>Recap</vt:lpstr>
      <vt:lpstr>Transformer Recap</vt:lpstr>
      <vt:lpstr>A High-Level Look</vt:lpstr>
      <vt:lpstr>A High-Level Look</vt:lpstr>
      <vt:lpstr>Self-Attention at a High Level</vt:lpstr>
      <vt:lpstr>BERT</vt:lpstr>
      <vt:lpstr>BERT Architecture</vt:lpstr>
      <vt:lpstr>Model Inputs</vt:lpstr>
      <vt:lpstr>BERT Training – Masked Language Modeling</vt:lpstr>
      <vt:lpstr>BERT Training – Next Sentence Prediction</vt:lpstr>
      <vt:lpstr>Short Checklist</vt:lpstr>
      <vt:lpstr>Short Checklist</vt:lpstr>
      <vt:lpstr>Pretraining</vt:lpstr>
      <vt:lpstr>Trivia</vt:lpstr>
      <vt:lpstr>Syntax</vt:lpstr>
      <vt:lpstr>Coreference</vt:lpstr>
      <vt:lpstr>Lexical Semantics/Topic</vt:lpstr>
      <vt:lpstr>Sentiment</vt:lpstr>
      <vt:lpstr>Some Reasoning (this is harder)</vt:lpstr>
      <vt:lpstr>Some Basic Arithmetic</vt:lpstr>
      <vt:lpstr>Biases</vt:lpstr>
      <vt:lpstr>Subword Modeling</vt:lpstr>
      <vt:lpstr>Word structure and subword models</vt:lpstr>
      <vt:lpstr>Word structure and subword models</vt:lpstr>
      <vt:lpstr>Models</vt:lpstr>
      <vt:lpstr>Pre-training for three types of architectures</vt:lpstr>
      <vt:lpstr>Pre-training for three types of architectures</vt:lpstr>
      <vt:lpstr>Encoders</vt:lpstr>
      <vt:lpstr>BERT</vt:lpstr>
      <vt:lpstr>BERT Training – Masked Language Modeling</vt:lpstr>
      <vt:lpstr>BERT Training – Next Sentence Prediction</vt:lpstr>
      <vt:lpstr>RoBERTa</vt:lpstr>
      <vt:lpstr>Architecture</vt:lpstr>
      <vt:lpstr>Static vs. Dynamic Masking</vt:lpstr>
      <vt:lpstr>Static vs. Dynamic Masking</vt:lpstr>
      <vt:lpstr>No NSP</vt:lpstr>
      <vt:lpstr>No NSP</vt:lpstr>
      <vt:lpstr>Data &amp; Optimization</vt:lpstr>
      <vt:lpstr>Results</vt:lpstr>
      <vt:lpstr>Spans in NLP</vt:lpstr>
      <vt:lpstr>SpanBERT</vt:lpstr>
      <vt:lpstr>Static vs. Spaned Masking</vt:lpstr>
      <vt:lpstr>Span Boundary Objective (SBO)</vt:lpstr>
      <vt:lpstr>Span Boundary Objective (SBO)</vt:lpstr>
      <vt:lpstr>Results</vt:lpstr>
      <vt:lpstr>Structure in NLP</vt:lpstr>
      <vt:lpstr>StructBERT</vt:lpstr>
      <vt:lpstr>Word Structural Objective</vt:lpstr>
      <vt:lpstr>Sentence Structural Objective</vt:lpstr>
      <vt:lpstr>Results</vt:lpstr>
      <vt:lpstr>Electra</vt:lpstr>
      <vt:lpstr>Guest Presentation!</vt:lpstr>
      <vt:lpstr>Decoders</vt:lpstr>
      <vt:lpstr>Pre-training for three types of architectures</vt:lpstr>
      <vt:lpstr>GPT-2</vt:lpstr>
      <vt:lpstr>What is a Language Model?</vt:lpstr>
      <vt:lpstr>Architecture</vt:lpstr>
      <vt:lpstr>One Token at a Time</vt:lpstr>
      <vt:lpstr>Decoder Block</vt:lpstr>
      <vt:lpstr>Masked Self-Attention</vt:lpstr>
      <vt:lpstr>Decoder-Only Block</vt:lpstr>
      <vt:lpstr>The Decoding</vt:lpstr>
      <vt:lpstr>The Decoding</vt:lpstr>
      <vt:lpstr>Encoder &amp; Decoder</vt:lpstr>
      <vt:lpstr>PowerPoint Presentation</vt:lpstr>
      <vt:lpstr>Pre-training for three types of architectures</vt:lpstr>
      <vt:lpstr>T5: Research Questions</vt:lpstr>
      <vt:lpstr>NLP Timeline</vt:lpstr>
      <vt:lpstr>NLP Timeline</vt:lpstr>
      <vt:lpstr>Models in Modern NLP</vt:lpstr>
      <vt:lpstr>Models in Modern NLP</vt:lpstr>
      <vt:lpstr>Models in Modern NLP</vt:lpstr>
      <vt:lpstr>Models in Modern NLP</vt:lpstr>
      <vt:lpstr>PowerPoint Presentation</vt:lpstr>
      <vt:lpstr>Text to Text Transfer Transformer (T5)</vt:lpstr>
      <vt:lpstr>Architecture: Encoder &amp; Decoder</vt:lpstr>
      <vt:lpstr>Common Crawl Web Extracted Text</vt:lpstr>
      <vt:lpstr>PowerPoint Presentation</vt:lpstr>
      <vt:lpstr>Pretraining Objective</vt:lpstr>
      <vt:lpstr>Experiments</vt:lpstr>
      <vt:lpstr>Results on SQuAD</vt:lpstr>
      <vt:lpstr>Other Variants</vt:lpstr>
      <vt:lpstr>The Transformer Isn’t Perfect</vt:lpstr>
      <vt:lpstr>PowerPoint Presentation</vt:lpstr>
      <vt:lpstr>BigBird</vt:lpstr>
      <vt:lpstr>BigBird</vt:lpstr>
      <vt:lpstr>BigBird</vt:lpstr>
      <vt:lpstr>PowerPoint Presentation</vt:lpstr>
      <vt:lpstr>DistillBERT</vt:lpstr>
      <vt:lpstr>Background – Model Compression</vt:lpstr>
      <vt:lpstr>Background - Knowledge Distillation</vt:lpstr>
      <vt:lpstr>DistillBERT</vt:lpstr>
      <vt:lpstr>DistillBERT</vt:lpstr>
      <vt:lpstr>Other Models</vt:lpstr>
      <vt:lpstr>Have You Got Any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 NLP with Manual Features</dc:title>
  <dc:creator>Naveh-Zion Porat</dc:creator>
  <cp:lastModifiedBy>Naveh Porat</cp:lastModifiedBy>
  <cp:revision>225</cp:revision>
  <dcterms:created xsi:type="dcterms:W3CDTF">2022-06-07T12:45:29Z</dcterms:created>
  <dcterms:modified xsi:type="dcterms:W3CDTF">2022-07-18T06:45:11Z</dcterms:modified>
</cp:coreProperties>
</file>